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86" r:id="rId2"/>
  </p:sldMasterIdLst>
  <p:notesMasterIdLst>
    <p:notesMasterId r:id="rId25"/>
  </p:notesMasterIdLst>
  <p:handoutMasterIdLst>
    <p:handoutMasterId r:id="rId26"/>
  </p:handoutMasterIdLst>
  <p:sldIdLst>
    <p:sldId id="259" r:id="rId3"/>
    <p:sldId id="294" r:id="rId4"/>
    <p:sldId id="295" r:id="rId5"/>
    <p:sldId id="296" r:id="rId6"/>
    <p:sldId id="297" r:id="rId7"/>
    <p:sldId id="298" r:id="rId8"/>
    <p:sldId id="318" r:id="rId9"/>
    <p:sldId id="261" r:id="rId10"/>
    <p:sldId id="311" r:id="rId11"/>
    <p:sldId id="315" r:id="rId12"/>
    <p:sldId id="303" r:id="rId13"/>
    <p:sldId id="263" r:id="rId14"/>
    <p:sldId id="300" r:id="rId15"/>
    <p:sldId id="289" r:id="rId16"/>
    <p:sldId id="307" r:id="rId17"/>
    <p:sldId id="308" r:id="rId18"/>
    <p:sldId id="309" r:id="rId19"/>
    <p:sldId id="313" r:id="rId20"/>
    <p:sldId id="257" r:id="rId21"/>
    <p:sldId id="290" r:id="rId22"/>
    <p:sldId id="291" r:id="rId23"/>
    <p:sldId id="312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hleen Clanon" initials="KC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986" autoAdjust="0"/>
  </p:normalViewPr>
  <p:slideViewPr>
    <p:cSldViewPr>
      <p:cViewPr varScale="1">
        <p:scale>
          <a:sx n="79" d="100"/>
          <a:sy n="79" d="100"/>
        </p:scale>
        <p:origin x="9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cphd.ph.local\dept\PHD\Cape\Projects-Reports\~Requests\Jane\2015\Utilization%20update%202014%20data\IP%20Payer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'2014 USE'!$B$78</c:f>
              <c:strCache>
                <c:ptCount val="1"/>
                <c:pt idx="0">
                  <c:v>Medi-Cal</c:v>
                </c:pt>
              </c:strCache>
            </c:strRef>
          </c:tx>
          <c:spPr>
            <a:solidFill>
              <a:srgbClr val="D8800A"/>
            </a:solidFill>
          </c:spPr>
          <c:invertIfNegative val="0"/>
          <c:cat>
            <c:strRef>
              <c:f>'2014 USE'!$A$79:$A$93</c:f>
              <c:strCache>
                <c:ptCount val="15"/>
                <c:pt idx="0">
                  <c:v>Kaiser Hayward/Fremont*</c:v>
                </c:pt>
                <c:pt idx="1">
                  <c:v>Kaiser San Leandro</c:v>
                </c:pt>
                <c:pt idx="2">
                  <c:v>Kaiser Oakland</c:v>
                </c:pt>
                <c:pt idx="3">
                  <c:v>Washington</c:v>
                </c:pt>
                <c:pt idx="4">
                  <c:v>Valleycare</c:v>
                </c:pt>
                <c:pt idx="5">
                  <c:v>AB Herrick</c:v>
                </c:pt>
                <c:pt idx="6">
                  <c:v>AB Hawthorne</c:v>
                </c:pt>
                <c:pt idx="7">
                  <c:v>Alameda AHS</c:v>
                </c:pt>
                <c:pt idx="8">
                  <c:v>Total AC Acute Care Facilities</c:v>
                </c:pt>
                <c:pt idx="9">
                  <c:v>Eden</c:v>
                </c:pt>
                <c:pt idx="10">
                  <c:v>AB Alta Bates</c:v>
                </c:pt>
                <c:pt idx="11">
                  <c:v>Children's </c:v>
                </c:pt>
                <c:pt idx="12">
                  <c:v>St Rose</c:v>
                </c:pt>
                <c:pt idx="13">
                  <c:v>Highland AHS</c:v>
                </c:pt>
                <c:pt idx="14">
                  <c:v>San Leandro AHS</c:v>
                </c:pt>
              </c:strCache>
            </c:strRef>
          </c:cat>
          <c:val>
            <c:numRef>
              <c:f>'2014 USE'!$B$79:$B$93</c:f>
              <c:numCache>
                <c:formatCode>0%</c:formatCode>
                <c:ptCount val="15"/>
                <c:pt idx="0">
                  <c:v>3.7718349049312108E-2</c:v>
                </c:pt>
                <c:pt idx="1">
                  <c:v>4.9943566591422114E-2</c:v>
                </c:pt>
                <c:pt idx="2">
                  <c:v>7.958628726813638E-2</c:v>
                </c:pt>
                <c:pt idx="3">
                  <c:v>0.14266456975960456</c:v>
                </c:pt>
                <c:pt idx="4">
                  <c:v>0.15562783362901636</c:v>
                </c:pt>
                <c:pt idx="5">
                  <c:v>0.22301024428684005</c:v>
                </c:pt>
                <c:pt idx="6">
                  <c:v>0.2281636536631779</c:v>
                </c:pt>
                <c:pt idx="7">
                  <c:v>0.22950819672131151</c:v>
                </c:pt>
                <c:pt idx="8">
                  <c:v>0.2687378585507823</c:v>
                </c:pt>
                <c:pt idx="9">
                  <c:v>0.30474686667324591</c:v>
                </c:pt>
                <c:pt idx="10">
                  <c:v>0.44130822214729548</c:v>
                </c:pt>
                <c:pt idx="11">
                  <c:v>0.46163570942332</c:v>
                </c:pt>
                <c:pt idx="12">
                  <c:v>0.50928056450375814</c:v>
                </c:pt>
                <c:pt idx="13">
                  <c:v>0.65883458646616555</c:v>
                </c:pt>
                <c:pt idx="14">
                  <c:v>0.5332585949177876</c:v>
                </c:pt>
              </c:numCache>
            </c:numRef>
          </c:val>
        </c:ser>
        <c:ser>
          <c:idx val="1"/>
          <c:order val="1"/>
          <c:tx>
            <c:strRef>
              <c:f>'2014 USE'!$C$78</c:f>
              <c:strCache>
                <c:ptCount val="1"/>
                <c:pt idx="0">
                  <c:v>County Indigent Programs</c:v>
                </c:pt>
              </c:strCache>
            </c:strRef>
          </c:tx>
          <c:spPr>
            <a:solidFill>
              <a:srgbClr val="2997B9"/>
            </a:solidFill>
          </c:spPr>
          <c:invertIfNegative val="0"/>
          <c:cat>
            <c:strRef>
              <c:f>'2014 USE'!$A$79:$A$93</c:f>
              <c:strCache>
                <c:ptCount val="15"/>
                <c:pt idx="0">
                  <c:v>Kaiser Hayward/Fremont*</c:v>
                </c:pt>
                <c:pt idx="1">
                  <c:v>Kaiser San Leandro</c:v>
                </c:pt>
                <c:pt idx="2">
                  <c:v>Kaiser Oakland</c:v>
                </c:pt>
                <c:pt idx="3">
                  <c:v>Washington</c:v>
                </c:pt>
                <c:pt idx="4">
                  <c:v>Valleycare</c:v>
                </c:pt>
                <c:pt idx="5">
                  <c:v>AB Herrick</c:v>
                </c:pt>
                <c:pt idx="6">
                  <c:v>AB Hawthorne</c:v>
                </c:pt>
                <c:pt idx="7">
                  <c:v>Alameda AHS</c:v>
                </c:pt>
                <c:pt idx="8">
                  <c:v>Total AC Acute Care Facilities</c:v>
                </c:pt>
                <c:pt idx="9">
                  <c:v>Eden</c:v>
                </c:pt>
                <c:pt idx="10">
                  <c:v>AB Alta Bates</c:v>
                </c:pt>
                <c:pt idx="11">
                  <c:v>Children's </c:v>
                </c:pt>
                <c:pt idx="12">
                  <c:v>St Rose</c:v>
                </c:pt>
                <c:pt idx="13">
                  <c:v>Highland AHS</c:v>
                </c:pt>
                <c:pt idx="14">
                  <c:v>San Leandro AHS</c:v>
                </c:pt>
              </c:strCache>
            </c:strRef>
          </c:cat>
          <c:val>
            <c:numRef>
              <c:f>'2014 USE'!$C$79:$C$93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2.8544243577545208E-4</c:v>
                </c:pt>
                <c:pt idx="7">
                  <c:v>0</c:v>
                </c:pt>
                <c:pt idx="8">
                  <c:v>9.1652375632422772E-3</c:v>
                </c:pt>
                <c:pt idx="9">
                  <c:v>1.9737491364847534E-4</c:v>
                </c:pt>
                <c:pt idx="10">
                  <c:v>9.6334473291267305E-5</c:v>
                </c:pt>
                <c:pt idx="11">
                  <c:v>0</c:v>
                </c:pt>
                <c:pt idx="12">
                  <c:v>5.6757171345298381E-3</c:v>
                </c:pt>
                <c:pt idx="13">
                  <c:v>4.7932330827067687E-2</c:v>
                </c:pt>
                <c:pt idx="14">
                  <c:v>0.29334828101644256</c:v>
                </c:pt>
              </c:numCache>
            </c:numRef>
          </c:val>
        </c:ser>
        <c:ser>
          <c:idx val="2"/>
          <c:order val="2"/>
          <c:tx>
            <c:strRef>
              <c:f>'2014 USE'!$D$78</c:f>
              <c:strCache>
                <c:ptCount val="1"/>
                <c:pt idx="0">
                  <c:v>Self Pay</c:v>
                </c:pt>
              </c:strCache>
            </c:strRef>
          </c:tx>
          <c:invertIfNegative val="0"/>
          <c:cat>
            <c:strRef>
              <c:f>'2014 USE'!$A$79:$A$93</c:f>
              <c:strCache>
                <c:ptCount val="15"/>
                <c:pt idx="0">
                  <c:v>Kaiser Hayward/Fremont*</c:v>
                </c:pt>
                <c:pt idx="1">
                  <c:v>Kaiser San Leandro</c:v>
                </c:pt>
                <c:pt idx="2">
                  <c:v>Kaiser Oakland</c:v>
                </c:pt>
                <c:pt idx="3">
                  <c:v>Washington</c:v>
                </c:pt>
                <c:pt idx="4">
                  <c:v>Valleycare</c:v>
                </c:pt>
                <c:pt idx="5">
                  <c:v>AB Herrick</c:v>
                </c:pt>
                <c:pt idx="6">
                  <c:v>AB Hawthorne</c:v>
                </c:pt>
                <c:pt idx="7">
                  <c:v>Alameda AHS</c:v>
                </c:pt>
                <c:pt idx="8">
                  <c:v>Total AC Acute Care Facilities</c:v>
                </c:pt>
                <c:pt idx="9">
                  <c:v>Eden</c:v>
                </c:pt>
                <c:pt idx="10">
                  <c:v>AB Alta Bates</c:v>
                </c:pt>
                <c:pt idx="11">
                  <c:v>Children's </c:v>
                </c:pt>
                <c:pt idx="12">
                  <c:v>St Rose</c:v>
                </c:pt>
                <c:pt idx="13">
                  <c:v>Highland AHS</c:v>
                </c:pt>
                <c:pt idx="14">
                  <c:v>San Leandro AHS</c:v>
                </c:pt>
              </c:strCache>
            </c:strRef>
          </c:cat>
          <c:val>
            <c:numRef>
              <c:f>'2014 USE'!$D$79:$D$93</c:f>
              <c:numCache>
                <c:formatCode>0%</c:formatCode>
                <c:ptCount val="15"/>
                <c:pt idx="0">
                  <c:v>1.0047920853300358E-2</c:v>
                </c:pt>
                <c:pt idx="1">
                  <c:v>1.072234762979684E-2</c:v>
                </c:pt>
                <c:pt idx="2">
                  <c:v>1.8160629309507629E-2</c:v>
                </c:pt>
                <c:pt idx="3">
                  <c:v>2.4039541676027867E-2</c:v>
                </c:pt>
                <c:pt idx="4">
                  <c:v>7.490636704119852E-3</c:v>
                </c:pt>
                <c:pt idx="5">
                  <c:v>2.0094562647754145E-2</c:v>
                </c:pt>
                <c:pt idx="6">
                  <c:v>1.9980970504281645E-2</c:v>
                </c:pt>
                <c:pt idx="7">
                  <c:v>2.8103044496487119E-2</c:v>
                </c:pt>
                <c:pt idx="8">
                  <c:v>2.3361393571525151E-2</c:v>
                </c:pt>
                <c:pt idx="9">
                  <c:v>2.457317674923518E-2</c:v>
                </c:pt>
                <c:pt idx="10">
                  <c:v>1.7484706902365015E-2</c:v>
                </c:pt>
                <c:pt idx="11">
                  <c:v>9.1315763882135539E-2</c:v>
                </c:pt>
                <c:pt idx="12">
                  <c:v>1.196502531063047E-2</c:v>
                </c:pt>
                <c:pt idx="13">
                  <c:v>3.2685881370091895E-2</c:v>
                </c:pt>
                <c:pt idx="14">
                  <c:v>2.6158445440956652E-3</c:v>
                </c:pt>
              </c:numCache>
            </c:numRef>
          </c:val>
        </c:ser>
        <c:ser>
          <c:idx val="3"/>
          <c:order val="3"/>
          <c:tx>
            <c:strRef>
              <c:f>'2014 USE'!$E$78</c:f>
              <c:strCache>
                <c:ptCount val="1"/>
                <c:pt idx="0">
                  <c:v>Private Coverage</c:v>
                </c:pt>
              </c:strCache>
            </c:strRef>
          </c:tx>
          <c:invertIfNegative val="0"/>
          <c:cat>
            <c:strRef>
              <c:f>'2014 USE'!$A$79:$A$93</c:f>
              <c:strCache>
                <c:ptCount val="15"/>
                <c:pt idx="0">
                  <c:v>Kaiser Hayward/Fremont*</c:v>
                </c:pt>
                <c:pt idx="1">
                  <c:v>Kaiser San Leandro</c:v>
                </c:pt>
                <c:pt idx="2">
                  <c:v>Kaiser Oakland</c:v>
                </c:pt>
                <c:pt idx="3">
                  <c:v>Washington</c:v>
                </c:pt>
                <c:pt idx="4">
                  <c:v>Valleycare</c:v>
                </c:pt>
                <c:pt idx="5">
                  <c:v>AB Herrick</c:v>
                </c:pt>
                <c:pt idx="6">
                  <c:v>AB Hawthorne</c:v>
                </c:pt>
                <c:pt idx="7">
                  <c:v>Alameda AHS</c:v>
                </c:pt>
                <c:pt idx="8">
                  <c:v>Total AC Acute Care Facilities</c:v>
                </c:pt>
                <c:pt idx="9">
                  <c:v>Eden</c:v>
                </c:pt>
                <c:pt idx="10">
                  <c:v>AB Alta Bates</c:v>
                </c:pt>
                <c:pt idx="11">
                  <c:v>Children's </c:v>
                </c:pt>
                <c:pt idx="12">
                  <c:v>St Rose</c:v>
                </c:pt>
                <c:pt idx="13">
                  <c:v>Highland AHS</c:v>
                </c:pt>
                <c:pt idx="14">
                  <c:v>San Leandro AHS</c:v>
                </c:pt>
              </c:strCache>
            </c:strRef>
          </c:cat>
          <c:val>
            <c:numRef>
              <c:f>'2014 USE'!$E$79:$E$93</c:f>
              <c:numCache>
                <c:formatCode>0%</c:formatCode>
                <c:ptCount val="15"/>
                <c:pt idx="0">
                  <c:v>0.55449064770443668</c:v>
                </c:pt>
                <c:pt idx="1">
                  <c:v>0.67564898419864572</c:v>
                </c:pt>
                <c:pt idx="2">
                  <c:v>0.53617558512188013</c:v>
                </c:pt>
                <c:pt idx="3">
                  <c:v>0.37774282932674313</c:v>
                </c:pt>
                <c:pt idx="4">
                  <c:v>0.38281095998423043</c:v>
                </c:pt>
                <c:pt idx="5">
                  <c:v>0.40425531914893614</c:v>
                </c:pt>
                <c:pt idx="6">
                  <c:v>0.19885823025689822</c:v>
                </c:pt>
                <c:pt idx="7">
                  <c:v>0.16861826697892271</c:v>
                </c:pt>
                <c:pt idx="8">
                  <c:v>0.35634842134475686</c:v>
                </c:pt>
                <c:pt idx="9">
                  <c:v>0.30198361788216727</c:v>
                </c:pt>
                <c:pt idx="10">
                  <c:v>0.3531621790857859</c:v>
                </c:pt>
                <c:pt idx="11">
                  <c:v>0.2434114558008364</c:v>
                </c:pt>
                <c:pt idx="12">
                  <c:v>0.12179782175180245</c:v>
                </c:pt>
                <c:pt idx="13">
                  <c:v>7.7276524644945707E-2</c:v>
                </c:pt>
                <c:pt idx="14">
                  <c:v>8.9686098654708554E-3</c:v>
                </c:pt>
              </c:numCache>
            </c:numRef>
          </c:val>
        </c:ser>
        <c:ser>
          <c:idx val="4"/>
          <c:order val="4"/>
          <c:tx>
            <c:strRef>
              <c:f>'2014 USE'!$F$78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005392"/>
            </a:solidFill>
          </c:spPr>
          <c:invertIfNegative val="0"/>
          <c:cat>
            <c:strRef>
              <c:f>'2014 USE'!$A$79:$A$93</c:f>
              <c:strCache>
                <c:ptCount val="15"/>
                <c:pt idx="0">
                  <c:v>Kaiser Hayward/Fremont*</c:v>
                </c:pt>
                <c:pt idx="1">
                  <c:v>Kaiser San Leandro</c:v>
                </c:pt>
                <c:pt idx="2">
                  <c:v>Kaiser Oakland</c:v>
                </c:pt>
                <c:pt idx="3">
                  <c:v>Washington</c:v>
                </c:pt>
                <c:pt idx="4">
                  <c:v>Valleycare</c:v>
                </c:pt>
                <c:pt idx="5">
                  <c:v>AB Herrick</c:v>
                </c:pt>
                <c:pt idx="6">
                  <c:v>AB Hawthorne</c:v>
                </c:pt>
                <c:pt idx="7">
                  <c:v>Alameda AHS</c:v>
                </c:pt>
                <c:pt idx="8">
                  <c:v>Total AC Acute Care Facilities</c:v>
                </c:pt>
                <c:pt idx="9">
                  <c:v>Eden</c:v>
                </c:pt>
                <c:pt idx="10">
                  <c:v>AB Alta Bates</c:v>
                </c:pt>
                <c:pt idx="11">
                  <c:v>Children's </c:v>
                </c:pt>
                <c:pt idx="12">
                  <c:v>St Rose</c:v>
                </c:pt>
                <c:pt idx="13">
                  <c:v>Highland AHS</c:v>
                </c:pt>
                <c:pt idx="14">
                  <c:v>San Leandro AHS</c:v>
                </c:pt>
              </c:strCache>
            </c:strRef>
          </c:cat>
          <c:val>
            <c:numRef>
              <c:f>'2014 USE'!$F$79:$F$93</c:f>
              <c:numCache>
                <c:formatCode>0%</c:formatCode>
                <c:ptCount val="15"/>
                <c:pt idx="0">
                  <c:v>6.1833359097232966E-4</c:v>
                </c:pt>
                <c:pt idx="1">
                  <c:v>4.2325056433408588E-4</c:v>
                </c:pt>
                <c:pt idx="2">
                  <c:v>2.5250072836748572E-3</c:v>
                </c:pt>
                <c:pt idx="3">
                  <c:v>4.118924586235302E-3</c:v>
                </c:pt>
                <c:pt idx="4">
                  <c:v>4.9477626650896916E-2</c:v>
                </c:pt>
                <c:pt idx="5">
                  <c:v>1.1426319936958237E-2</c:v>
                </c:pt>
                <c:pt idx="6">
                  <c:v>1.1322549952426261E-2</c:v>
                </c:pt>
                <c:pt idx="7">
                  <c:v>4.3911007025761121E-3</c:v>
                </c:pt>
                <c:pt idx="8">
                  <c:v>2.7823042602699775E-2</c:v>
                </c:pt>
                <c:pt idx="9">
                  <c:v>1.4605743609987173E-2</c:v>
                </c:pt>
                <c:pt idx="10">
                  <c:v>2.6877318048263585E-2</c:v>
                </c:pt>
                <c:pt idx="11">
                  <c:v>0.20159486531167947</c:v>
                </c:pt>
                <c:pt idx="12">
                  <c:v>3.8349440098174575E-3</c:v>
                </c:pt>
                <c:pt idx="13">
                  <c:v>8.2497911445279862E-3</c:v>
                </c:pt>
                <c:pt idx="14">
                  <c:v>9.1180866965620361E-2</c:v>
                </c:pt>
              </c:numCache>
            </c:numRef>
          </c:val>
        </c:ser>
        <c:ser>
          <c:idx val="5"/>
          <c:order val="5"/>
          <c:tx>
            <c:strRef>
              <c:f>'2014 USE'!$G$78</c:f>
              <c:strCache>
                <c:ptCount val="1"/>
                <c:pt idx="0">
                  <c:v>Medicare</c:v>
                </c:pt>
              </c:strCache>
            </c:strRef>
          </c:tx>
          <c:spPr>
            <a:solidFill>
              <a:srgbClr val="A52F23"/>
            </a:solidFill>
          </c:spPr>
          <c:invertIfNegative val="0"/>
          <c:cat>
            <c:strRef>
              <c:f>'2014 USE'!$A$79:$A$93</c:f>
              <c:strCache>
                <c:ptCount val="15"/>
                <c:pt idx="0">
                  <c:v>Kaiser Hayward/Fremont*</c:v>
                </c:pt>
                <c:pt idx="1">
                  <c:v>Kaiser San Leandro</c:v>
                </c:pt>
                <c:pt idx="2">
                  <c:v>Kaiser Oakland</c:v>
                </c:pt>
                <c:pt idx="3">
                  <c:v>Washington</c:v>
                </c:pt>
                <c:pt idx="4">
                  <c:v>Valleycare</c:v>
                </c:pt>
                <c:pt idx="5">
                  <c:v>AB Herrick</c:v>
                </c:pt>
                <c:pt idx="6">
                  <c:v>AB Hawthorne</c:v>
                </c:pt>
                <c:pt idx="7">
                  <c:v>Alameda AHS</c:v>
                </c:pt>
                <c:pt idx="8">
                  <c:v>Total AC Acute Care Facilities</c:v>
                </c:pt>
                <c:pt idx="9">
                  <c:v>Eden</c:v>
                </c:pt>
                <c:pt idx="10">
                  <c:v>AB Alta Bates</c:v>
                </c:pt>
                <c:pt idx="11">
                  <c:v>Children's </c:v>
                </c:pt>
                <c:pt idx="12">
                  <c:v>St Rose</c:v>
                </c:pt>
                <c:pt idx="13">
                  <c:v>Highland AHS</c:v>
                </c:pt>
                <c:pt idx="14">
                  <c:v>San Leandro AHS</c:v>
                </c:pt>
              </c:strCache>
            </c:strRef>
          </c:cat>
          <c:val>
            <c:numRef>
              <c:f>'2014 USE'!$G$79:$G$93</c:f>
              <c:numCache>
                <c:formatCode>0%</c:formatCode>
                <c:ptCount val="15"/>
                <c:pt idx="0">
                  <c:v>0.39526974802906173</c:v>
                </c:pt>
                <c:pt idx="1">
                  <c:v>0.26170993227990968</c:v>
                </c:pt>
                <c:pt idx="2">
                  <c:v>0.36238710303972044</c:v>
                </c:pt>
                <c:pt idx="3">
                  <c:v>0.44439451808582342</c:v>
                </c:pt>
                <c:pt idx="4">
                  <c:v>0.38537354622511338</c:v>
                </c:pt>
                <c:pt idx="5">
                  <c:v>0.33412135539795129</c:v>
                </c:pt>
                <c:pt idx="6">
                  <c:v>0.53339676498572774</c:v>
                </c:pt>
                <c:pt idx="7">
                  <c:v>0.56937939110070268</c:v>
                </c:pt>
                <c:pt idx="8">
                  <c:v>0.3100027751883927</c:v>
                </c:pt>
                <c:pt idx="9">
                  <c:v>0.34560347379848028</c:v>
                </c:pt>
                <c:pt idx="10">
                  <c:v>0.15837387409084339</c:v>
                </c:pt>
                <c:pt idx="11">
                  <c:v>1.9449576971700868E-3</c:v>
                </c:pt>
                <c:pt idx="12">
                  <c:v>0.34606534744592726</c:v>
                </c:pt>
                <c:pt idx="13">
                  <c:v>0.17209690893901419</c:v>
                </c:pt>
                <c:pt idx="14">
                  <c:v>6.5769805680119586E-2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2704176"/>
        <c:axId val="301415792"/>
      </c:barChart>
      <c:catAx>
        <c:axId val="3027041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01415792"/>
        <c:crosses val="autoZero"/>
        <c:auto val="1"/>
        <c:lblAlgn val="ctr"/>
        <c:lblOffset val="100"/>
        <c:noMultiLvlLbl val="0"/>
      </c:catAx>
      <c:valAx>
        <c:axId val="30141579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027041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A6C680-7E32-4C99-886E-8C1F04FCD40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1217A6-CD34-49D9-96DD-228557357CBD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b="1" dirty="0">
              <a:latin typeface="Calibri" panose="020F0502020204030204" pitchFamily="34" charset="0"/>
            </a:rPr>
            <a:t>Admin and Indigent Health</a:t>
          </a:r>
        </a:p>
      </dgm:t>
    </dgm:pt>
    <dgm:pt modelId="{106F7E65-3BF3-4616-9527-FC0963B54D60}" type="parTrans" cxnId="{76936DE2-72CC-4738-98C6-E2807686EC75}">
      <dgm:prSet/>
      <dgm:spPr/>
      <dgm:t>
        <a:bodyPr/>
        <a:lstStyle/>
        <a:p>
          <a:endParaRPr lang="en-US"/>
        </a:p>
      </dgm:t>
    </dgm:pt>
    <dgm:pt modelId="{F20E6E69-AACF-4875-AC52-FBDA954A86EF}" type="sibTrans" cxnId="{76936DE2-72CC-4738-98C6-E2807686EC75}">
      <dgm:prSet/>
      <dgm:spPr/>
      <dgm:t>
        <a:bodyPr/>
        <a:lstStyle/>
        <a:p>
          <a:endParaRPr lang="en-US"/>
        </a:p>
      </dgm:t>
    </dgm:pt>
    <dgm:pt modelId="{69D172AF-7F7A-4EFA-BE92-17DBEA3C07A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b="1" dirty="0">
              <a:latin typeface="Calibri" panose="020F0502020204030204" pitchFamily="34" charset="0"/>
            </a:rPr>
            <a:t>Public Health</a:t>
          </a:r>
        </a:p>
      </dgm:t>
    </dgm:pt>
    <dgm:pt modelId="{FCF6FDA3-5267-4CC7-B02A-6F41D80E314B}" type="parTrans" cxnId="{B12CB482-7369-4A37-AC59-95DDF8639BA5}">
      <dgm:prSet/>
      <dgm:spPr/>
      <dgm:t>
        <a:bodyPr/>
        <a:lstStyle/>
        <a:p>
          <a:endParaRPr lang="en-US"/>
        </a:p>
      </dgm:t>
    </dgm:pt>
    <dgm:pt modelId="{C706397C-3CDE-4ED5-AB0F-50B1251566B9}" type="sibTrans" cxnId="{B12CB482-7369-4A37-AC59-95DDF8639BA5}">
      <dgm:prSet/>
      <dgm:spPr/>
      <dgm:t>
        <a:bodyPr/>
        <a:lstStyle/>
        <a:p>
          <a:endParaRPr lang="en-US"/>
        </a:p>
      </dgm:t>
    </dgm:pt>
    <dgm:pt modelId="{44612422-935B-4DB7-97C3-476FEFAEB177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b="1" dirty="0">
              <a:latin typeface="Calibri" panose="020F0502020204030204" pitchFamily="34" charset="0"/>
            </a:rPr>
            <a:t>Highland</a:t>
          </a:r>
        </a:p>
        <a:p>
          <a:r>
            <a:rPr lang="en-US" sz="1400" b="1" dirty="0">
              <a:latin typeface="Calibri" panose="020F0502020204030204" pitchFamily="34" charset="0"/>
            </a:rPr>
            <a:t>Fairmont</a:t>
          </a:r>
        </a:p>
        <a:p>
          <a:r>
            <a:rPr lang="en-US" sz="1400" b="1" dirty="0" smtClean="0">
              <a:latin typeface="Calibri" panose="020F0502020204030204" pitchFamily="34" charset="0"/>
            </a:rPr>
            <a:t>Freestanding</a:t>
          </a:r>
        </a:p>
        <a:p>
          <a:r>
            <a:rPr lang="en-US" sz="1400" b="1" dirty="0" smtClean="0">
              <a:latin typeface="Calibri" panose="020F0502020204030204" pitchFamily="34" charset="0"/>
            </a:rPr>
            <a:t> </a:t>
          </a:r>
          <a:r>
            <a:rPr lang="en-US" sz="1400" b="1" dirty="0">
              <a:latin typeface="Calibri" panose="020F0502020204030204" pitchFamily="34" charset="0"/>
            </a:rPr>
            <a:t>clinics</a:t>
          </a:r>
        </a:p>
      </dgm:t>
    </dgm:pt>
    <dgm:pt modelId="{94B48A71-7103-40F3-A1EF-CC81239DB537}" type="parTrans" cxnId="{7E6C7597-3F19-41A2-8F26-60D5166F058B}">
      <dgm:prSet/>
      <dgm:spPr/>
      <dgm:t>
        <a:bodyPr/>
        <a:lstStyle/>
        <a:p>
          <a:endParaRPr lang="en-US"/>
        </a:p>
      </dgm:t>
    </dgm:pt>
    <dgm:pt modelId="{D247A1EC-D14A-477C-A017-6EBAC8173F90}" type="sibTrans" cxnId="{7E6C7597-3F19-41A2-8F26-60D5166F058B}">
      <dgm:prSet/>
      <dgm:spPr/>
      <dgm:t>
        <a:bodyPr/>
        <a:lstStyle/>
        <a:p>
          <a:endParaRPr lang="en-US"/>
        </a:p>
      </dgm:t>
    </dgm:pt>
    <dgm:pt modelId="{CEDBC014-B64C-469A-82C2-2D812742EEF9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b="1" dirty="0">
              <a:latin typeface="Calibri" panose="020F0502020204030204" pitchFamily="34" charset="0"/>
            </a:rPr>
            <a:t>EMS</a:t>
          </a:r>
        </a:p>
      </dgm:t>
    </dgm:pt>
    <dgm:pt modelId="{7DFB09AE-B89B-4734-A8A9-F4907DD8E92E}" type="parTrans" cxnId="{2BCE6DDB-932C-419B-8C06-3694CB521A49}">
      <dgm:prSet/>
      <dgm:spPr/>
      <dgm:t>
        <a:bodyPr/>
        <a:lstStyle/>
        <a:p>
          <a:endParaRPr lang="en-US"/>
        </a:p>
      </dgm:t>
    </dgm:pt>
    <dgm:pt modelId="{F28E9DB6-1397-4397-9E66-6E209D5470E6}" type="sibTrans" cxnId="{2BCE6DDB-932C-419B-8C06-3694CB521A49}">
      <dgm:prSet/>
      <dgm:spPr/>
      <dgm:t>
        <a:bodyPr/>
        <a:lstStyle/>
        <a:p>
          <a:endParaRPr lang="en-US"/>
        </a:p>
      </dgm:t>
    </dgm:pt>
    <dgm:pt modelId="{192D40E0-5A13-4F39-A852-CFC34D1C6271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b="1" dirty="0">
              <a:latin typeface="Calibri" panose="020F0502020204030204" pitchFamily="34" charset="0"/>
            </a:rPr>
            <a:t>Behavioral</a:t>
          </a:r>
          <a:r>
            <a:rPr lang="en-US" sz="1400" b="1" dirty="0"/>
            <a:t> </a:t>
          </a:r>
          <a:r>
            <a:rPr lang="en-US" sz="1400" b="1" dirty="0">
              <a:latin typeface="Calibri" panose="020F0502020204030204" pitchFamily="34" charset="0"/>
            </a:rPr>
            <a:t>Health</a:t>
          </a:r>
        </a:p>
      </dgm:t>
    </dgm:pt>
    <dgm:pt modelId="{5DAE8D67-15D2-4367-A3DB-25A6F872484A}" type="parTrans" cxnId="{D417312A-AFA5-40DD-A1BB-45C359B84E6E}">
      <dgm:prSet/>
      <dgm:spPr/>
      <dgm:t>
        <a:bodyPr/>
        <a:lstStyle/>
        <a:p>
          <a:endParaRPr lang="en-US"/>
        </a:p>
      </dgm:t>
    </dgm:pt>
    <dgm:pt modelId="{B172DB5D-44AA-48DF-B1EA-25343E5158BB}" type="sibTrans" cxnId="{D417312A-AFA5-40DD-A1BB-45C359B84E6E}">
      <dgm:prSet/>
      <dgm:spPr/>
      <dgm:t>
        <a:bodyPr/>
        <a:lstStyle/>
        <a:p>
          <a:endParaRPr lang="en-US"/>
        </a:p>
      </dgm:t>
    </dgm:pt>
    <dgm:pt modelId="{ACF3AE72-5CED-4C66-A1BB-D0F022B82CCB}" type="pres">
      <dgm:prSet presAssocID="{C3A6C680-7E32-4C99-886E-8C1F04FCD40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ADE829-25FB-4F71-B08C-3C7E420B7654}" type="pres">
      <dgm:prSet presAssocID="{1D1217A6-CD34-49D9-96DD-228557357CBD}" presName="centerShape" presStyleLbl="node0" presStyleIdx="0" presStyleCnt="1" custLinFactNeighborX="67" custLinFactNeighborY="-989"/>
      <dgm:spPr/>
      <dgm:t>
        <a:bodyPr/>
        <a:lstStyle/>
        <a:p>
          <a:endParaRPr lang="en-US"/>
        </a:p>
      </dgm:t>
    </dgm:pt>
    <dgm:pt modelId="{BCDDFC1C-DCB7-498B-BAB8-C3880FD3620A}" type="pres">
      <dgm:prSet presAssocID="{FCF6FDA3-5267-4CC7-B02A-6F41D80E314B}" presName="Name9" presStyleLbl="parChTrans1D2" presStyleIdx="0" presStyleCnt="4"/>
      <dgm:spPr/>
      <dgm:t>
        <a:bodyPr/>
        <a:lstStyle/>
        <a:p>
          <a:endParaRPr lang="en-US"/>
        </a:p>
      </dgm:t>
    </dgm:pt>
    <dgm:pt modelId="{0A04F68A-E989-44C1-883F-3B8571DDA958}" type="pres">
      <dgm:prSet presAssocID="{FCF6FDA3-5267-4CC7-B02A-6F41D80E314B}" presName="connTx" presStyleLbl="parChTrans1D2" presStyleIdx="0" presStyleCnt="4"/>
      <dgm:spPr/>
      <dgm:t>
        <a:bodyPr/>
        <a:lstStyle/>
        <a:p>
          <a:endParaRPr lang="en-US"/>
        </a:p>
      </dgm:t>
    </dgm:pt>
    <dgm:pt modelId="{56614564-7366-4ED8-A6FD-C0E4781610FE}" type="pres">
      <dgm:prSet presAssocID="{69D172AF-7F7A-4EFA-BE92-17DBEA3C07A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072CB8-96E1-40DF-B9CD-204DC3608440}" type="pres">
      <dgm:prSet presAssocID="{94B48A71-7103-40F3-A1EF-CC81239DB537}" presName="Name9" presStyleLbl="parChTrans1D2" presStyleIdx="1" presStyleCnt="4"/>
      <dgm:spPr/>
      <dgm:t>
        <a:bodyPr/>
        <a:lstStyle/>
        <a:p>
          <a:endParaRPr lang="en-US"/>
        </a:p>
      </dgm:t>
    </dgm:pt>
    <dgm:pt modelId="{9ECF71D6-5499-4AB6-AC6F-2B98D256A462}" type="pres">
      <dgm:prSet presAssocID="{94B48A71-7103-40F3-A1EF-CC81239DB537}" presName="connTx" presStyleLbl="parChTrans1D2" presStyleIdx="1" presStyleCnt="4"/>
      <dgm:spPr/>
      <dgm:t>
        <a:bodyPr/>
        <a:lstStyle/>
        <a:p>
          <a:endParaRPr lang="en-US"/>
        </a:p>
      </dgm:t>
    </dgm:pt>
    <dgm:pt modelId="{D237E532-458C-498D-AE62-2E248E36F864}" type="pres">
      <dgm:prSet presAssocID="{44612422-935B-4DB7-97C3-476FEFAEB177}" presName="node" presStyleLbl="node1" presStyleIdx="1" presStyleCnt="4" custScaleX="106338" custScaleY="99999" custRadScaleRad="128805" custRadScaleInc="677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1F3E0-DA0F-41CD-8059-BF8538ECD912}" type="pres">
      <dgm:prSet presAssocID="{7DFB09AE-B89B-4734-A8A9-F4907DD8E92E}" presName="Name9" presStyleLbl="parChTrans1D2" presStyleIdx="2" presStyleCnt="4"/>
      <dgm:spPr/>
      <dgm:t>
        <a:bodyPr/>
        <a:lstStyle/>
        <a:p>
          <a:endParaRPr lang="en-US"/>
        </a:p>
      </dgm:t>
    </dgm:pt>
    <dgm:pt modelId="{D13F5B1B-A34D-41EB-A632-7F17FC6D8AC7}" type="pres">
      <dgm:prSet presAssocID="{7DFB09AE-B89B-4734-A8A9-F4907DD8E92E}" presName="connTx" presStyleLbl="parChTrans1D2" presStyleIdx="2" presStyleCnt="4"/>
      <dgm:spPr/>
      <dgm:t>
        <a:bodyPr/>
        <a:lstStyle/>
        <a:p>
          <a:endParaRPr lang="en-US"/>
        </a:p>
      </dgm:t>
    </dgm:pt>
    <dgm:pt modelId="{6EBFBF23-2EE6-4329-A028-284E145B1EFA}" type="pres">
      <dgm:prSet presAssocID="{CEDBC014-B64C-469A-82C2-2D812742EEF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909538-2767-42AB-ADA0-EC219B6E3A3C}" type="pres">
      <dgm:prSet presAssocID="{5DAE8D67-15D2-4367-A3DB-25A6F872484A}" presName="Name9" presStyleLbl="parChTrans1D2" presStyleIdx="3" presStyleCnt="4"/>
      <dgm:spPr/>
      <dgm:t>
        <a:bodyPr/>
        <a:lstStyle/>
        <a:p>
          <a:endParaRPr lang="en-US"/>
        </a:p>
      </dgm:t>
    </dgm:pt>
    <dgm:pt modelId="{3787681A-B2F4-4053-94F9-7E90C88BC088}" type="pres">
      <dgm:prSet presAssocID="{5DAE8D67-15D2-4367-A3DB-25A6F872484A}" presName="connTx" presStyleLbl="parChTrans1D2" presStyleIdx="3" presStyleCnt="4"/>
      <dgm:spPr/>
      <dgm:t>
        <a:bodyPr/>
        <a:lstStyle/>
        <a:p>
          <a:endParaRPr lang="en-US"/>
        </a:p>
      </dgm:t>
    </dgm:pt>
    <dgm:pt modelId="{87B83CE2-FA1C-472E-8E2B-5FF5E62B7705}" type="pres">
      <dgm:prSet presAssocID="{192D40E0-5A13-4F39-A852-CFC34D1C627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15D8A3-2EFB-4C29-8548-8E4F7D20544C}" type="presOf" srcId="{FCF6FDA3-5267-4CC7-B02A-6F41D80E314B}" destId="{BCDDFC1C-DCB7-498B-BAB8-C3880FD3620A}" srcOrd="0" destOrd="0" presId="urn:microsoft.com/office/officeart/2005/8/layout/radial1"/>
    <dgm:cxn modelId="{E10BA81F-AF31-400B-8EAE-B5E2008E1B85}" type="presOf" srcId="{5DAE8D67-15D2-4367-A3DB-25A6F872484A}" destId="{69909538-2767-42AB-ADA0-EC219B6E3A3C}" srcOrd="0" destOrd="0" presId="urn:microsoft.com/office/officeart/2005/8/layout/radial1"/>
    <dgm:cxn modelId="{699FACA5-3776-44E9-9956-A9CB2099CF91}" type="presOf" srcId="{1D1217A6-CD34-49D9-96DD-228557357CBD}" destId="{A4ADE829-25FB-4F71-B08C-3C7E420B7654}" srcOrd="0" destOrd="0" presId="urn:microsoft.com/office/officeart/2005/8/layout/radial1"/>
    <dgm:cxn modelId="{A940AB9B-F720-408C-8A86-57E1E834C8C8}" type="presOf" srcId="{94B48A71-7103-40F3-A1EF-CC81239DB537}" destId="{9ECF71D6-5499-4AB6-AC6F-2B98D256A462}" srcOrd="1" destOrd="0" presId="urn:microsoft.com/office/officeart/2005/8/layout/radial1"/>
    <dgm:cxn modelId="{2BCE6DDB-932C-419B-8C06-3694CB521A49}" srcId="{1D1217A6-CD34-49D9-96DD-228557357CBD}" destId="{CEDBC014-B64C-469A-82C2-2D812742EEF9}" srcOrd="2" destOrd="0" parTransId="{7DFB09AE-B89B-4734-A8A9-F4907DD8E92E}" sibTransId="{F28E9DB6-1397-4397-9E66-6E209D5470E6}"/>
    <dgm:cxn modelId="{A8C4D12B-F977-4817-A61C-34C4330E542E}" type="presOf" srcId="{CEDBC014-B64C-469A-82C2-2D812742EEF9}" destId="{6EBFBF23-2EE6-4329-A028-284E145B1EFA}" srcOrd="0" destOrd="0" presId="urn:microsoft.com/office/officeart/2005/8/layout/radial1"/>
    <dgm:cxn modelId="{DF4DCF35-4C2F-4C90-82C2-7211AF7638BA}" type="presOf" srcId="{192D40E0-5A13-4F39-A852-CFC34D1C6271}" destId="{87B83CE2-FA1C-472E-8E2B-5FF5E62B7705}" srcOrd="0" destOrd="0" presId="urn:microsoft.com/office/officeart/2005/8/layout/radial1"/>
    <dgm:cxn modelId="{918104C0-5B89-460B-8157-A3E12597BF28}" type="presOf" srcId="{C3A6C680-7E32-4C99-886E-8C1F04FCD408}" destId="{ACF3AE72-5CED-4C66-A1BB-D0F022B82CCB}" srcOrd="0" destOrd="0" presId="urn:microsoft.com/office/officeart/2005/8/layout/radial1"/>
    <dgm:cxn modelId="{D417312A-AFA5-40DD-A1BB-45C359B84E6E}" srcId="{1D1217A6-CD34-49D9-96DD-228557357CBD}" destId="{192D40E0-5A13-4F39-A852-CFC34D1C6271}" srcOrd="3" destOrd="0" parTransId="{5DAE8D67-15D2-4367-A3DB-25A6F872484A}" sibTransId="{B172DB5D-44AA-48DF-B1EA-25343E5158BB}"/>
    <dgm:cxn modelId="{197CD946-1800-4B83-869A-211498B600D8}" type="presOf" srcId="{69D172AF-7F7A-4EFA-BE92-17DBEA3C07A6}" destId="{56614564-7366-4ED8-A6FD-C0E4781610FE}" srcOrd="0" destOrd="0" presId="urn:microsoft.com/office/officeart/2005/8/layout/radial1"/>
    <dgm:cxn modelId="{A5107BBB-1C98-4229-84B4-FD691E4D7B47}" type="presOf" srcId="{44612422-935B-4DB7-97C3-476FEFAEB177}" destId="{D237E532-458C-498D-AE62-2E248E36F864}" srcOrd="0" destOrd="0" presId="urn:microsoft.com/office/officeart/2005/8/layout/radial1"/>
    <dgm:cxn modelId="{78602FDF-371A-42D6-AB92-D3015BCE2653}" type="presOf" srcId="{FCF6FDA3-5267-4CC7-B02A-6F41D80E314B}" destId="{0A04F68A-E989-44C1-883F-3B8571DDA958}" srcOrd="1" destOrd="0" presId="urn:microsoft.com/office/officeart/2005/8/layout/radial1"/>
    <dgm:cxn modelId="{7E6C7597-3F19-41A2-8F26-60D5166F058B}" srcId="{1D1217A6-CD34-49D9-96DD-228557357CBD}" destId="{44612422-935B-4DB7-97C3-476FEFAEB177}" srcOrd="1" destOrd="0" parTransId="{94B48A71-7103-40F3-A1EF-CC81239DB537}" sibTransId="{D247A1EC-D14A-477C-A017-6EBAC8173F90}"/>
    <dgm:cxn modelId="{BD5D96B8-566E-4E8C-8EFB-089F1D89FC38}" type="presOf" srcId="{94B48A71-7103-40F3-A1EF-CC81239DB537}" destId="{37072CB8-96E1-40DF-B9CD-204DC3608440}" srcOrd="0" destOrd="0" presId="urn:microsoft.com/office/officeart/2005/8/layout/radial1"/>
    <dgm:cxn modelId="{B12CB482-7369-4A37-AC59-95DDF8639BA5}" srcId="{1D1217A6-CD34-49D9-96DD-228557357CBD}" destId="{69D172AF-7F7A-4EFA-BE92-17DBEA3C07A6}" srcOrd="0" destOrd="0" parTransId="{FCF6FDA3-5267-4CC7-B02A-6F41D80E314B}" sibTransId="{C706397C-3CDE-4ED5-AB0F-50B1251566B9}"/>
    <dgm:cxn modelId="{D7BF28FE-9271-4AC8-9D09-DE609B813F7B}" type="presOf" srcId="{5DAE8D67-15D2-4367-A3DB-25A6F872484A}" destId="{3787681A-B2F4-4053-94F9-7E90C88BC088}" srcOrd="1" destOrd="0" presId="urn:microsoft.com/office/officeart/2005/8/layout/radial1"/>
    <dgm:cxn modelId="{829E5083-FF04-4BCD-8D59-D69BC8D0BFD8}" type="presOf" srcId="{7DFB09AE-B89B-4734-A8A9-F4907DD8E92E}" destId="{D13F5B1B-A34D-41EB-A632-7F17FC6D8AC7}" srcOrd="1" destOrd="0" presId="urn:microsoft.com/office/officeart/2005/8/layout/radial1"/>
    <dgm:cxn modelId="{76936DE2-72CC-4738-98C6-E2807686EC75}" srcId="{C3A6C680-7E32-4C99-886E-8C1F04FCD408}" destId="{1D1217A6-CD34-49D9-96DD-228557357CBD}" srcOrd="0" destOrd="0" parTransId="{106F7E65-3BF3-4616-9527-FC0963B54D60}" sibTransId="{F20E6E69-AACF-4875-AC52-FBDA954A86EF}"/>
    <dgm:cxn modelId="{A21B9F00-11AD-4E6B-B4E4-EAAB0B668856}" type="presOf" srcId="{7DFB09AE-B89B-4734-A8A9-F4907DD8E92E}" destId="{6271F3E0-DA0F-41CD-8059-BF8538ECD912}" srcOrd="0" destOrd="0" presId="urn:microsoft.com/office/officeart/2005/8/layout/radial1"/>
    <dgm:cxn modelId="{28037F29-8D3E-4F55-9F5C-ED203EE3AC9B}" type="presParOf" srcId="{ACF3AE72-5CED-4C66-A1BB-D0F022B82CCB}" destId="{A4ADE829-25FB-4F71-B08C-3C7E420B7654}" srcOrd="0" destOrd="0" presId="urn:microsoft.com/office/officeart/2005/8/layout/radial1"/>
    <dgm:cxn modelId="{EE4DDF2D-6793-483C-A73B-86B72ACFF839}" type="presParOf" srcId="{ACF3AE72-5CED-4C66-A1BB-D0F022B82CCB}" destId="{BCDDFC1C-DCB7-498B-BAB8-C3880FD3620A}" srcOrd="1" destOrd="0" presId="urn:microsoft.com/office/officeart/2005/8/layout/radial1"/>
    <dgm:cxn modelId="{890A8822-8EC9-4674-A48F-A44D18AFC8E1}" type="presParOf" srcId="{BCDDFC1C-DCB7-498B-BAB8-C3880FD3620A}" destId="{0A04F68A-E989-44C1-883F-3B8571DDA958}" srcOrd="0" destOrd="0" presId="urn:microsoft.com/office/officeart/2005/8/layout/radial1"/>
    <dgm:cxn modelId="{10BF6B05-4B94-40BB-B8B6-3D86CFA35154}" type="presParOf" srcId="{ACF3AE72-5CED-4C66-A1BB-D0F022B82CCB}" destId="{56614564-7366-4ED8-A6FD-C0E4781610FE}" srcOrd="2" destOrd="0" presId="urn:microsoft.com/office/officeart/2005/8/layout/radial1"/>
    <dgm:cxn modelId="{AA67EB35-BF2B-434C-AA65-1EB2706F7D46}" type="presParOf" srcId="{ACF3AE72-5CED-4C66-A1BB-D0F022B82CCB}" destId="{37072CB8-96E1-40DF-B9CD-204DC3608440}" srcOrd="3" destOrd="0" presId="urn:microsoft.com/office/officeart/2005/8/layout/radial1"/>
    <dgm:cxn modelId="{1E9B9C17-C99E-44EB-A2BE-00374F5AD237}" type="presParOf" srcId="{37072CB8-96E1-40DF-B9CD-204DC3608440}" destId="{9ECF71D6-5499-4AB6-AC6F-2B98D256A462}" srcOrd="0" destOrd="0" presId="urn:microsoft.com/office/officeart/2005/8/layout/radial1"/>
    <dgm:cxn modelId="{0E6F3FE3-D6B5-4EF6-BEA2-1F3FFE16641B}" type="presParOf" srcId="{ACF3AE72-5CED-4C66-A1BB-D0F022B82CCB}" destId="{D237E532-458C-498D-AE62-2E248E36F864}" srcOrd="4" destOrd="0" presId="urn:microsoft.com/office/officeart/2005/8/layout/radial1"/>
    <dgm:cxn modelId="{6A937462-BC9B-48E0-9718-145CBD53671D}" type="presParOf" srcId="{ACF3AE72-5CED-4C66-A1BB-D0F022B82CCB}" destId="{6271F3E0-DA0F-41CD-8059-BF8538ECD912}" srcOrd="5" destOrd="0" presId="urn:microsoft.com/office/officeart/2005/8/layout/radial1"/>
    <dgm:cxn modelId="{FDC01AB1-7340-47A2-8850-1D9E1AE55233}" type="presParOf" srcId="{6271F3E0-DA0F-41CD-8059-BF8538ECD912}" destId="{D13F5B1B-A34D-41EB-A632-7F17FC6D8AC7}" srcOrd="0" destOrd="0" presId="urn:microsoft.com/office/officeart/2005/8/layout/radial1"/>
    <dgm:cxn modelId="{366C211B-8644-482F-980B-91F9427AA794}" type="presParOf" srcId="{ACF3AE72-5CED-4C66-A1BB-D0F022B82CCB}" destId="{6EBFBF23-2EE6-4329-A028-284E145B1EFA}" srcOrd="6" destOrd="0" presId="urn:microsoft.com/office/officeart/2005/8/layout/radial1"/>
    <dgm:cxn modelId="{554D003F-137F-40C8-B845-A8A5DC6C5DAD}" type="presParOf" srcId="{ACF3AE72-5CED-4C66-A1BB-D0F022B82CCB}" destId="{69909538-2767-42AB-ADA0-EC219B6E3A3C}" srcOrd="7" destOrd="0" presId="urn:microsoft.com/office/officeart/2005/8/layout/radial1"/>
    <dgm:cxn modelId="{E3A47434-515C-468A-91CD-B9A058A29302}" type="presParOf" srcId="{69909538-2767-42AB-ADA0-EC219B6E3A3C}" destId="{3787681A-B2F4-4053-94F9-7E90C88BC088}" srcOrd="0" destOrd="0" presId="urn:microsoft.com/office/officeart/2005/8/layout/radial1"/>
    <dgm:cxn modelId="{4042DBC2-9CF1-4791-A0CB-38962D81E001}" type="presParOf" srcId="{ACF3AE72-5CED-4C66-A1BB-D0F022B82CCB}" destId="{87B83CE2-FA1C-472E-8E2B-5FF5E62B7705}" srcOrd="8" destOrd="0" presId="urn:microsoft.com/office/officeart/2005/8/layout/radial1"/>
  </dgm:cxnLst>
  <dgm:bg>
    <a:solidFill>
      <a:schemeClr val="accent3">
        <a:lumMod val="40000"/>
        <a:lumOff val="60000"/>
      </a:schemeClr>
    </a:solidFill>
  </dgm:bg>
  <dgm:whole>
    <a:ln>
      <a:solidFill>
        <a:schemeClr val="accent2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1B5FDD-5D37-4B63-9093-25445B06FAE8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14E897-5276-4BA4-9D9A-AD16BF42422F}">
      <dgm:prSet phldrT="[Text]" custT="1"/>
      <dgm:spPr/>
      <dgm:t>
        <a:bodyPr/>
        <a:lstStyle/>
        <a:p>
          <a:r>
            <a:rPr lang="en-US" sz="1200" b="1" dirty="0">
              <a:latin typeface="Calibri" panose="020F0502020204030204" pitchFamily="34" charset="0"/>
            </a:rPr>
            <a:t>Asian</a:t>
          </a:r>
        </a:p>
      </dgm:t>
    </dgm:pt>
    <dgm:pt modelId="{FF37F229-7D15-484A-9C41-813E278FC41B}" type="parTrans" cxnId="{8E1E1343-397C-4EB6-AF72-584DE9B0D51F}">
      <dgm:prSet/>
      <dgm:spPr/>
      <dgm:t>
        <a:bodyPr/>
        <a:lstStyle/>
        <a:p>
          <a:endParaRPr lang="en-US"/>
        </a:p>
      </dgm:t>
    </dgm:pt>
    <dgm:pt modelId="{AB55BE2A-A437-4119-B74E-866BA2FD49D0}" type="sibTrans" cxnId="{8E1E1343-397C-4EB6-AF72-584DE9B0D51F}">
      <dgm:prSet/>
      <dgm:spPr/>
      <dgm:t>
        <a:bodyPr/>
        <a:lstStyle/>
        <a:p>
          <a:endParaRPr lang="en-US"/>
        </a:p>
      </dgm:t>
    </dgm:pt>
    <dgm:pt modelId="{A1DACC81-6D39-46DA-B3D1-96F9609B0905}">
      <dgm:prSet phldrT="[Text]" custT="1"/>
      <dgm:spPr/>
      <dgm:t>
        <a:bodyPr/>
        <a:lstStyle/>
        <a:p>
          <a:r>
            <a:rPr lang="en-US" sz="1200" b="1" dirty="0">
              <a:latin typeface="Calibri" panose="020F0502020204030204" pitchFamily="34" charset="0"/>
            </a:rPr>
            <a:t>La </a:t>
          </a:r>
          <a:r>
            <a:rPr lang="en-US" sz="1200" b="1" dirty="0" err="1">
              <a:latin typeface="Calibri" panose="020F0502020204030204" pitchFamily="34" charset="0"/>
            </a:rPr>
            <a:t>Clinica</a:t>
          </a:r>
          <a:endParaRPr lang="en-US" sz="1200" b="1" dirty="0">
            <a:latin typeface="Calibri" panose="020F0502020204030204" pitchFamily="34" charset="0"/>
          </a:endParaRPr>
        </a:p>
      </dgm:t>
    </dgm:pt>
    <dgm:pt modelId="{B0CA80B4-0FB6-4FE2-AD6D-242B661999A1}" type="parTrans" cxnId="{4AA98FEC-94DA-4437-B859-6956791961B3}">
      <dgm:prSet/>
      <dgm:spPr/>
      <dgm:t>
        <a:bodyPr/>
        <a:lstStyle/>
        <a:p>
          <a:endParaRPr lang="en-US"/>
        </a:p>
      </dgm:t>
    </dgm:pt>
    <dgm:pt modelId="{502EE4EE-7E71-4DDA-8388-A9C9F4A365B5}" type="sibTrans" cxnId="{4AA98FEC-94DA-4437-B859-6956791961B3}">
      <dgm:prSet/>
      <dgm:spPr/>
      <dgm:t>
        <a:bodyPr/>
        <a:lstStyle/>
        <a:p>
          <a:endParaRPr lang="en-US"/>
        </a:p>
      </dgm:t>
    </dgm:pt>
    <dgm:pt modelId="{ECAED4BB-FC17-41E0-A522-D3B14C37191D}">
      <dgm:prSet phldrT="[Text]" custT="1"/>
      <dgm:spPr/>
      <dgm:t>
        <a:bodyPr/>
        <a:lstStyle/>
        <a:p>
          <a:r>
            <a:rPr lang="en-US" sz="1200" b="1" dirty="0">
              <a:latin typeface="Calibri" panose="020F0502020204030204" pitchFamily="34" charset="0"/>
            </a:rPr>
            <a:t>Tri-City</a:t>
          </a:r>
        </a:p>
      </dgm:t>
    </dgm:pt>
    <dgm:pt modelId="{D8B22A44-845F-4875-8D93-B8FAA69271EA}" type="parTrans" cxnId="{3924F9EA-EDFD-44F2-9C79-71D9ABFCF280}">
      <dgm:prSet/>
      <dgm:spPr/>
      <dgm:t>
        <a:bodyPr/>
        <a:lstStyle/>
        <a:p>
          <a:endParaRPr lang="en-US"/>
        </a:p>
      </dgm:t>
    </dgm:pt>
    <dgm:pt modelId="{BAE6CFCE-7A01-416B-8EBF-5B975FD00C58}" type="sibTrans" cxnId="{3924F9EA-EDFD-44F2-9C79-71D9ABFCF280}">
      <dgm:prSet/>
      <dgm:spPr/>
      <dgm:t>
        <a:bodyPr/>
        <a:lstStyle/>
        <a:p>
          <a:endParaRPr lang="en-US"/>
        </a:p>
      </dgm:t>
    </dgm:pt>
    <dgm:pt modelId="{E1CD1452-10CD-4DF2-8317-ADAB82CF3B9E}">
      <dgm:prSet phldrT="[Text]" custT="1"/>
      <dgm:spPr/>
      <dgm:t>
        <a:bodyPr/>
        <a:lstStyle/>
        <a:p>
          <a:r>
            <a:rPr lang="en-US" sz="1200" b="1" dirty="0" err="1">
              <a:latin typeface="Calibri" panose="020F0502020204030204" pitchFamily="34" charset="0"/>
            </a:rPr>
            <a:t>Tiburcio</a:t>
          </a:r>
          <a:r>
            <a:rPr lang="en-US" sz="1200" dirty="0"/>
            <a:t> </a:t>
          </a:r>
          <a:r>
            <a:rPr lang="en-US" sz="1200" b="1" dirty="0">
              <a:latin typeface="Calibri" panose="020F0502020204030204" pitchFamily="34" charset="0"/>
            </a:rPr>
            <a:t>Vasquez</a:t>
          </a:r>
        </a:p>
      </dgm:t>
    </dgm:pt>
    <dgm:pt modelId="{C60E41F5-0255-4575-B13C-2FEAE09EED32}" type="parTrans" cxnId="{6897CD65-A9C7-4D35-8DDB-BE3B8FC96DB9}">
      <dgm:prSet/>
      <dgm:spPr/>
      <dgm:t>
        <a:bodyPr/>
        <a:lstStyle/>
        <a:p>
          <a:endParaRPr lang="en-US"/>
        </a:p>
      </dgm:t>
    </dgm:pt>
    <dgm:pt modelId="{245F0254-AD2C-4380-BB9A-3F702AC1BE99}" type="sibTrans" cxnId="{6897CD65-A9C7-4D35-8DDB-BE3B8FC96DB9}">
      <dgm:prSet/>
      <dgm:spPr/>
      <dgm:t>
        <a:bodyPr/>
        <a:lstStyle/>
        <a:p>
          <a:endParaRPr lang="en-US"/>
        </a:p>
      </dgm:t>
    </dgm:pt>
    <dgm:pt modelId="{7BA0B63F-1F35-47DC-8F40-0352E7DD6BE3}">
      <dgm:prSet phldrT="[Text]" custT="1"/>
      <dgm:spPr/>
      <dgm:t>
        <a:bodyPr/>
        <a:lstStyle/>
        <a:p>
          <a:r>
            <a:rPr lang="en-US" sz="1200" b="1" dirty="0">
              <a:latin typeface="Calibri" panose="020F0502020204030204" pitchFamily="34" charset="0"/>
            </a:rPr>
            <a:t>Valley</a:t>
          </a:r>
          <a:r>
            <a:rPr lang="en-US" sz="1000" dirty="0"/>
            <a:t> </a:t>
          </a:r>
          <a:r>
            <a:rPr lang="en-US" sz="1200" b="1" dirty="0">
              <a:latin typeface="Calibri" panose="020F0502020204030204" pitchFamily="34" charset="0"/>
            </a:rPr>
            <a:t>Community</a:t>
          </a:r>
        </a:p>
      </dgm:t>
    </dgm:pt>
    <dgm:pt modelId="{B7FD81D7-6D76-4B2A-A2F4-0210F7BE5171}" type="parTrans" cxnId="{A148A9DF-8883-47B9-9360-177430747706}">
      <dgm:prSet/>
      <dgm:spPr/>
      <dgm:t>
        <a:bodyPr/>
        <a:lstStyle/>
        <a:p>
          <a:endParaRPr lang="en-US"/>
        </a:p>
      </dgm:t>
    </dgm:pt>
    <dgm:pt modelId="{DD149447-40FC-461A-B9E2-5BADA8DC357D}" type="sibTrans" cxnId="{A148A9DF-8883-47B9-9360-177430747706}">
      <dgm:prSet/>
      <dgm:spPr/>
      <dgm:t>
        <a:bodyPr/>
        <a:lstStyle/>
        <a:p>
          <a:endParaRPr lang="en-US"/>
        </a:p>
      </dgm:t>
    </dgm:pt>
    <dgm:pt modelId="{26287915-C43A-41D4-A268-91B91BD93E20}" type="pres">
      <dgm:prSet presAssocID="{E91B5FDD-5D37-4B63-9093-25445B06FAE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6BE726-80A7-4A05-95C0-98D102C7A12D}" type="pres">
      <dgm:prSet presAssocID="{5214E897-5276-4BA4-9D9A-AD16BF42422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45BCB-67A3-4674-B8C6-D468D19B3D9F}" type="pres">
      <dgm:prSet presAssocID="{AB55BE2A-A437-4119-B74E-866BA2FD49D0}" presName="sibTrans" presStyleCnt="0"/>
      <dgm:spPr/>
    </dgm:pt>
    <dgm:pt modelId="{2FFD3393-2B8E-40DF-9E97-C77B1E368C86}" type="pres">
      <dgm:prSet presAssocID="{A1DACC81-6D39-46DA-B3D1-96F9609B090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8C4280-7AEB-42D5-BFD9-FA5DC2ED3CD2}" type="pres">
      <dgm:prSet presAssocID="{502EE4EE-7E71-4DDA-8388-A9C9F4A365B5}" presName="sibTrans" presStyleCnt="0"/>
      <dgm:spPr/>
    </dgm:pt>
    <dgm:pt modelId="{72FA76C7-F53F-470E-A8BE-066574E2BFDD}" type="pres">
      <dgm:prSet presAssocID="{ECAED4BB-FC17-41E0-A522-D3B14C37191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25CED-8CAD-42FE-88FA-34CE27874BAE}" type="pres">
      <dgm:prSet presAssocID="{BAE6CFCE-7A01-416B-8EBF-5B975FD00C58}" presName="sibTrans" presStyleCnt="0"/>
      <dgm:spPr/>
    </dgm:pt>
    <dgm:pt modelId="{3B4F0E0C-3E25-409E-A3C9-B831F8D3CB85}" type="pres">
      <dgm:prSet presAssocID="{E1CD1452-10CD-4DF2-8317-ADAB82CF3B9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515A08-7DD9-4404-AA9A-45642A3DE26C}" type="pres">
      <dgm:prSet presAssocID="{245F0254-AD2C-4380-BB9A-3F702AC1BE99}" presName="sibTrans" presStyleCnt="0"/>
      <dgm:spPr/>
    </dgm:pt>
    <dgm:pt modelId="{18F7BE26-38F7-4D17-8B05-C6C3FF880AD1}" type="pres">
      <dgm:prSet presAssocID="{7BA0B63F-1F35-47DC-8F40-0352E7DD6BE3}" presName="node" presStyleLbl="node1" presStyleIdx="4" presStyleCnt="5" custScaleX="1260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4F9D4D-E91D-48F4-95A4-D56A0AB855ED}" type="presOf" srcId="{E91B5FDD-5D37-4B63-9093-25445B06FAE8}" destId="{26287915-C43A-41D4-A268-91B91BD93E20}" srcOrd="0" destOrd="0" presId="urn:microsoft.com/office/officeart/2005/8/layout/default#1"/>
    <dgm:cxn modelId="{8E1E1343-397C-4EB6-AF72-584DE9B0D51F}" srcId="{E91B5FDD-5D37-4B63-9093-25445B06FAE8}" destId="{5214E897-5276-4BA4-9D9A-AD16BF42422F}" srcOrd="0" destOrd="0" parTransId="{FF37F229-7D15-484A-9C41-813E278FC41B}" sibTransId="{AB55BE2A-A437-4119-B74E-866BA2FD49D0}"/>
    <dgm:cxn modelId="{0C0E8303-2B63-4757-8C4D-EE412E3BDF09}" type="presOf" srcId="{ECAED4BB-FC17-41E0-A522-D3B14C37191D}" destId="{72FA76C7-F53F-470E-A8BE-066574E2BFDD}" srcOrd="0" destOrd="0" presId="urn:microsoft.com/office/officeart/2005/8/layout/default#1"/>
    <dgm:cxn modelId="{A148A9DF-8883-47B9-9360-177430747706}" srcId="{E91B5FDD-5D37-4B63-9093-25445B06FAE8}" destId="{7BA0B63F-1F35-47DC-8F40-0352E7DD6BE3}" srcOrd="4" destOrd="0" parTransId="{B7FD81D7-6D76-4B2A-A2F4-0210F7BE5171}" sibTransId="{DD149447-40FC-461A-B9E2-5BADA8DC357D}"/>
    <dgm:cxn modelId="{6897CD65-A9C7-4D35-8DDB-BE3B8FC96DB9}" srcId="{E91B5FDD-5D37-4B63-9093-25445B06FAE8}" destId="{E1CD1452-10CD-4DF2-8317-ADAB82CF3B9E}" srcOrd="3" destOrd="0" parTransId="{C60E41F5-0255-4575-B13C-2FEAE09EED32}" sibTransId="{245F0254-AD2C-4380-BB9A-3F702AC1BE99}"/>
    <dgm:cxn modelId="{68F17BE0-9D36-4763-BCCC-35852CC03E0E}" type="presOf" srcId="{E1CD1452-10CD-4DF2-8317-ADAB82CF3B9E}" destId="{3B4F0E0C-3E25-409E-A3C9-B831F8D3CB85}" srcOrd="0" destOrd="0" presId="urn:microsoft.com/office/officeart/2005/8/layout/default#1"/>
    <dgm:cxn modelId="{9F22AB55-84C7-4D22-A8F7-19DB50E5618F}" type="presOf" srcId="{5214E897-5276-4BA4-9D9A-AD16BF42422F}" destId="{156BE726-80A7-4A05-95C0-98D102C7A12D}" srcOrd="0" destOrd="0" presId="urn:microsoft.com/office/officeart/2005/8/layout/default#1"/>
    <dgm:cxn modelId="{3924F9EA-EDFD-44F2-9C79-71D9ABFCF280}" srcId="{E91B5FDD-5D37-4B63-9093-25445B06FAE8}" destId="{ECAED4BB-FC17-41E0-A522-D3B14C37191D}" srcOrd="2" destOrd="0" parTransId="{D8B22A44-845F-4875-8D93-B8FAA69271EA}" sibTransId="{BAE6CFCE-7A01-416B-8EBF-5B975FD00C58}"/>
    <dgm:cxn modelId="{AA9E8CDA-93EC-40FC-B841-1540143302EA}" type="presOf" srcId="{7BA0B63F-1F35-47DC-8F40-0352E7DD6BE3}" destId="{18F7BE26-38F7-4D17-8B05-C6C3FF880AD1}" srcOrd="0" destOrd="0" presId="urn:microsoft.com/office/officeart/2005/8/layout/default#1"/>
    <dgm:cxn modelId="{4AA98FEC-94DA-4437-B859-6956791961B3}" srcId="{E91B5FDD-5D37-4B63-9093-25445B06FAE8}" destId="{A1DACC81-6D39-46DA-B3D1-96F9609B0905}" srcOrd="1" destOrd="0" parTransId="{B0CA80B4-0FB6-4FE2-AD6D-242B661999A1}" sibTransId="{502EE4EE-7E71-4DDA-8388-A9C9F4A365B5}"/>
    <dgm:cxn modelId="{EED31518-499B-450A-8FA1-E395B1F20D0D}" type="presOf" srcId="{A1DACC81-6D39-46DA-B3D1-96F9609B0905}" destId="{2FFD3393-2B8E-40DF-9E97-C77B1E368C86}" srcOrd="0" destOrd="0" presId="urn:microsoft.com/office/officeart/2005/8/layout/default#1"/>
    <dgm:cxn modelId="{61AE67D5-CCA4-4330-98A2-BB78837BD3E2}" type="presParOf" srcId="{26287915-C43A-41D4-A268-91B91BD93E20}" destId="{156BE726-80A7-4A05-95C0-98D102C7A12D}" srcOrd="0" destOrd="0" presId="urn:microsoft.com/office/officeart/2005/8/layout/default#1"/>
    <dgm:cxn modelId="{C15CB852-298B-484D-A0AF-0402979A0072}" type="presParOf" srcId="{26287915-C43A-41D4-A268-91B91BD93E20}" destId="{06F45BCB-67A3-4674-B8C6-D468D19B3D9F}" srcOrd="1" destOrd="0" presId="urn:microsoft.com/office/officeart/2005/8/layout/default#1"/>
    <dgm:cxn modelId="{66070D19-DB2A-4447-A6AA-3DD5F85D10DB}" type="presParOf" srcId="{26287915-C43A-41D4-A268-91B91BD93E20}" destId="{2FFD3393-2B8E-40DF-9E97-C77B1E368C86}" srcOrd="2" destOrd="0" presId="urn:microsoft.com/office/officeart/2005/8/layout/default#1"/>
    <dgm:cxn modelId="{04B6F69C-770D-4DE6-B159-D89C4967D395}" type="presParOf" srcId="{26287915-C43A-41D4-A268-91B91BD93E20}" destId="{778C4280-7AEB-42D5-BFD9-FA5DC2ED3CD2}" srcOrd="3" destOrd="0" presId="urn:microsoft.com/office/officeart/2005/8/layout/default#1"/>
    <dgm:cxn modelId="{BE1B462F-2E53-4598-8BF9-7D258937B358}" type="presParOf" srcId="{26287915-C43A-41D4-A268-91B91BD93E20}" destId="{72FA76C7-F53F-470E-A8BE-066574E2BFDD}" srcOrd="4" destOrd="0" presId="urn:microsoft.com/office/officeart/2005/8/layout/default#1"/>
    <dgm:cxn modelId="{CF734D53-B4A0-4E4E-8247-FE00B8655CE3}" type="presParOf" srcId="{26287915-C43A-41D4-A268-91B91BD93E20}" destId="{AC725CED-8CAD-42FE-88FA-34CE27874BAE}" srcOrd="5" destOrd="0" presId="urn:microsoft.com/office/officeart/2005/8/layout/default#1"/>
    <dgm:cxn modelId="{63EE4A0F-B688-4FCD-A2B0-A9CF99D8E7ED}" type="presParOf" srcId="{26287915-C43A-41D4-A268-91B91BD93E20}" destId="{3B4F0E0C-3E25-409E-A3C9-B831F8D3CB85}" srcOrd="6" destOrd="0" presId="urn:microsoft.com/office/officeart/2005/8/layout/default#1"/>
    <dgm:cxn modelId="{9835AC8D-441A-4280-B633-970DFBDA5B36}" type="presParOf" srcId="{26287915-C43A-41D4-A268-91B91BD93E20}" destId="{F1515A08-7DD9-4404-AA9A-45642A3DE26C}" srcOrd="7" destOrd="0" presId="urn:microsoft.com/office/officeart/2005/8/layout/default#1"/>
    <dgm:cxn modelId="{49EDD2E1-6E55-49FE-9E14-30BE8FC82D3C}" type="presParOf" srcId="{26287915-C43A-41D4-A268-91B91BD93E20}" destId="{18F7BE26-38F7-4D17-8B05-C6C3FF880AD1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784A11-9B3B-4690-BC0C-67A6644D0488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67F04-C9C6-4C6A-B42B-E3E0C1392BD3}">
      <dgm:prSet phldrT="[Text]" custT="1"/>
      <dgm:spPr/>
      <dgm:t>
        <a:bodyPr/>
        <a:lstStyle/>
        <a:p>
          <a:r>
            <a:rPr lang="en-US" sz="1200" b="1" dirty="0">
              <a:latin typeface="Calibri" panose="020F0502020204030204" pitchFamily="34" charset="0"/>
            </a:rPr>
            <a:t>West Oakland</a:t>
          </a:r>
        </a:p>
      </dgm:t>
    </dgm:pt>
    <dgm:pt modelId="{F6553628-975D-46B8-861D-940FD1BC8969}" type="parTrans" cxnId="{00BD66C2-F254-4826-BC4F-6A3FD02B5B5C}">
      <dgm:prSet/>
      <dgm:spPr/>
      <dgm:t>
        <a:bodyPr/>
        <a:lstStyle/>
        <a:p>
          <a:endParaRPr lang="en-US"/>
        </a:p>
      </dgm:t>
    </dgm:pt>
    <dgm:pt modelId="{9BBA3020-BECC-47C6-8F85-E06BFB16E26C}" type="sibTrans" cxnId="{00BD66C2-F254-4826-BC4F-6A3FD02B5B5C}">
      <dgm:prSet/>
      <dgm:spPr/>
      <dgm:t>
        <a:bodyPr/>
        <a:lstStyle/>
        <a:p>
          <a:endParaRPr lang="en-US"/>
        </a:p>
      </dgm:t>
    </dgm:pt>
    <dgm:pt modelId="{F41368D2-E3C4-489B-BD4B-BFF390C4CAB1}">
      <dgm:prSet phldrT="[Text]" custT="1"/>
      <dgm:spPr/>
      <dgm:t>
        <a:bodyPr/>
        <a:lstStyle/>
        <a:p>
          <a:r>
            <a:rPr lang="en-US" sz="1200" b="1" dirty="0">
              <a:latin typeface="Calibri" panose="020F0502020204030204" pitchFamily="34" charset="0"/>
            </a:rPr>
            <a:t>Over</a:t>
          </a:r>
          <a:r>
            <a:rPr lang="en-US" sz="1400" dirty="0"/>
            <a:t> </a:t>
          </a:r>
          <a:r>
            <a:rPr lang="en-US" sz="1200" b="1" dirty="0">
              <a:latin typeface="Calibri" panose="020F0502020204030204" pitchFamily="34" charset="0"/>
            </a:rPr>
            <a:t>60</a:t>
          </a:r>
        </a:p>
      </dgm:t>
    </dgm:pt>
    <dgm:pt modelId="{1F4F1D97-C260-4F79-AAF6-808C90FE8EA8}" type="parTrans" cxnId="{82F9DBAC-989C-4C82-89AA-E2AF1F9CB5E3}">
      <dgm:prSet/>
      <dgm:spPr/>
      <dgm:t>
        <a:bodyPr/>
        <a:lstStyle/>
        <a:p>
          <a:endParaRPr lang="en-US"/>
        </a:p>
      </dgm:t>
    </dgm:pt>
    <dgm:pt modelId="{6D998768-3048-4F5E-ABCF-E995199F91F9}" type="sibTrans" cxnId="{82F9DBAC-989C-4C82-89AA-E2AF1F9CB5E3}">
      <dgm:prSet/>
      <dgm:spPr/>
      <dgm:t>
        <a:bodyPr/>
        <a:lstStyle/>
        <a:p>
          <a:endParaRPr lang="en-US"/>
        </a:p>
      </dgm:t>
    </dgm:pt>
    <dgm:pt modelId="{51FD74CF-9BFE-4CA2-A6DB-DE205A6505B9}">
      <dgm:prSet phldrT="[Text]" custT="1"/>
      <dgm:spPr/>
      <dgm:t>
        <a:bodyPr/>
        <a:lstStyle/>
        <a:p>
          <a:r>
            <a:rPr lang="en-US" sz="1200" b="1" dirty="0">
              <a:latin typeface="Calibri" panose="020F0502020204030204" pitchFamily="34" charset="0"/>
            </a:rPr>
            <a:t>Native</a:t>
          </a:r>
          <a:r>
            <a:rPr lang="en-US" sz="1200" dirty="0"/>
            <a:t> </a:t>
          </a:r>
          <a:r>
            <a:rPr lang="en-US" sz="1200" b="1" dirty="0">
              <a:latin typeface="Calibri" panose="020F0502020204030204" pitchFamily="34" charset="0"/>
            </a:rPr>
            <a:t>American</a:t>
          </a:r>
        </a:p>
      </dgm:t>
    </dgm:pt>
    <dgm:pt modelId="{F376FD54-BE6E-45CC-B841-3F0B67E379A2}" type="parTrans" cxnId="{039ABB4B-8C30-47D1-B4A1-5EDF3D761B2F}">
      <dgm:prSet/>
      <dgm:spPr/>
      <dgm:t>
        <a:bodyPr/>
        <a:lstStyle/>
        <a:p>
          <a:endParaRPr lang="en-US"/>
        </a:p>
      </dgm:t>
    </dgm:pt>
    <dgm:pt modelId="{18C38A1D-5546-4807-857A-5946594CDC49}" type="sibTrans" cxnId="{039ABB4B-8C30-47D1-B4A1-5EDF3D761B2F}">
      <dgm:prSet/>
      <dgm:spPr/>
      <dgm:t>
        <a:bodyPr/>
        <a:lstStyle/>
        <a:p>
          <a:endParaRPr lang="en-US"/>
        </a:p>
      </dgm:t>
    </dgm:pt>
    <dgm:pt modelId="{F24F5128-9DEF-4AD1-841C-E956E4D4A21C}" type="pres">
      <dgm:prSet presAssocID="{E6784A11-9B3B-4690-BC0C-67A6644D048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A1EBB7-530D-46AD-8B32-7DF78558CFA3}" type="pres">
      <dgm:prSet presAssocID="{FC967F04-C9C6-4C6A-B42B-E3E0C1392BD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36368-295D-487F-B4DD-D3F45E211B7E}" type="pres">
      <dgm:prSet presAssocID="{9BBA3020-BECC-47C6-8F85-E06BFB16E26C}" presName="sibTrans" presStyleCnt="0"/>
      <dgm:spPr/>
    </dgm:pt>
    <dgm:pt modelId="{FAA8D8EC-5134-4F31-8634-222FF8725660}" type="pres">
      <dgm:prSet presAssocID="{F41368D2-E3C4-489B-BD4B-BFF390C4CAB1}" presName="node" presStyleLbl="node1" presStyleIdx="1" presStyleCnt="3" custLinFactNeighborX="44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2E2E15-A6E9-47F2-84A9-8BAA2FE9CC22}" type="pres">
      <dgm:prSet presAssocID="{6D998768-3048-4F5E-ABCF-E995199F91F9}" presName="sibTrans" presStyleCnt="0"/>
      <dgm:spPr/>
    </dgm:pt>
    <dgm:pt modelId="{2044DD82-AB1C-4F67-ABF9-6F4124697D9D}" type="pres">
      <dgm:prSet presAssocID="{51FD74CF-9BFE-4CA2-A6DB-DE205A6505B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BD66C2-F254-4826-BC4F-6A3FD02B5B5C}" srcId="{E6784A11-9B3B-4690-BC0C-67A6644D0488}" destId="{FC967F04-C9C6-4C6A-B42B-E3E0C1392BD3}" srcOrd="0" destOrd="0" parTransId="{F6553628-975D-46B8-861D-940FD1BC8969}" sibTransId="{9BBA3020-BECC-47C6-8F85-E06BFB16E26C}"/>
    <dgm:cxn modelId="{039ABB4B-8C30-47D1-B4A1-5EDF3D761B2F}" srcId="{E6784A11-9B3B-4690-BC0C-67A6644D0488}" destId="{51FD74CF-9BFE-4CA2-A6DB-DE205A6505B9}" srcOrd="2" destOrd="0" parTransId="{F376FD54-BE6E-45CC-B841-3F0B67E379A2}" sibTransId="{18C38A1D-5546-4807-857A-5946594CDC49}"/>
    <dgm:cxn modelId="{82F9DBAC-989C-4C82-89AA-E2AF1F9CB5E3}" srcId="{E6784A11-9B3B-4690-BC0C-67A6644D0488}" destId="{F41368D2-E3C4-489B-BD4B-BFF390C4CAB1}" srcOrd="1" destOrd="0" parTransId="{1F4F1D97-C260-4F79-AAF6-808C90FE8EA8}" sibTransId="{6D998768-3048-4F5E-ABCF-E995199F91F9}"/>
    <dgm:cxn modelId="{2B2E87BD-13A4-4BF2-8358-8E6F13FCA993}" type="presOf" srcId="{FC967F04-C9C6-4C6A-B42B-E3E0C1392BD3}" destId="{E0A1EBB7-530D-46AD-8B32-7DF78558CFA3}" srcOrd="0" destOrd="0" presId="urn:microsoft.com/office/officeart/2005/8/layout/default#2"/>
    <dgm:cxn modelId="{6F2357E5-2AD5-4649-9B1B-93CED5D0CCE3}" type="presOf" srcId="{E6784A11-9B3B-4690-BC0C-67A6644D0488}" destId="{F24F5128-9DEF-4AD1-841C-E956E4D4A21C}" srcOrd="0" destOrd="0" presId="urn:microsoft.com/office/officeart/2005/8/layout/default#2"/>
    <dgm:cxn modelId="{29834CF8-A7D0-4F28-B4D7-968B2CA94E5C}" type="presOf" srcId="{51FD74CF-9BFE-4CA2-A6DB-DE205A6505B9}" destId="{2044DD82-AB1C-4F67-ABF9-6F4124697D9D}" srcOrd="0" destOrd="0" presId="urn:microsoft.com/office/officeart/2005/8/layout/default#2"/>
    <dgm:cxn modelId="{8832DE27-2701-41A9-A9FD-74368CB387D5}" type="presOf" srcId="{F41368D2-E3C4-489B-BD4B-BFF390C4CAB1}" destId="{FAA8D8EC-5134-4F31-8634-222FF8725660}" srcOrd="0" destOrd="0" presId="urn:microsoft.com/office/officeart/2005/8/layout/default#2"/>
    <dgm:cxn modelId="{8E9F1A70-A5AA-4664-81B0-A460C942F565}" type="presParOf" srcId="{F24F5128-9DEF-4AD1-841C-E956E4D4A21C}" destId="{E0A1EBB7-530D-46AD-8B32-7DF78558CFA3}" srcOrd="0" destOrd="0" presId="urn:microsoft.com/office/officeart/2005/8/layout/default#2"/>
    <dgm:cxn modelId="{2B59916B-54D9-4CC5-A313-E581A19B9633}" type="presParOf" srcId="{F24F5128-9DEF-4AD1-841C-E956E4D4A21C}" destId="{25A36368-295D-487F-B4DD-D3F45E211B7E}" srcOrd="1" destOrd="0" presId="urn:microsoft.com/office/officeart/2005/8/layout/default#2"/>
    <dgm:cxn modelId="{ED2117D2-6ADF-43EA-9BDF-9DF76E795A0F}" type="presParOf" srcId="{F24F5128-9DEF-4AD1-841C-E956E4D4A21C}" destId="{FAA8D8EC-5134-4F31-8634-222FF8725660}" srcOrd="2" destOrd="0" presId="urn:microsoft.com/office/officeart/2005/8/layout/default#2"/>
    <dgm:cxn modelId="{651AB665-1888-4009-8D55-8ED4BB4400CC}" type="presParOf" srcId="{F24F5128-9DEF-4AD1-841C-E956E4D4A21C}" destId="{122E2E15-A6E9-47F2-84A9-8BAA2FE9CC22}" srcOrd="3" destOrd="0" presId="urn:microsoft.com/office/officeart/2005/8/layout/default#2"/>
    <dgm:cxn modelId="{0C495825-981E-4F0E-B82B-4280D799C491}" type="presParOf" srcId="{F24F5128-9DEF-4AD1-841C-E956E4D4A21C}" destId="{2044DD82-AB1C-4F67-ABF9-6F4124697D9D}" srcOrd="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1B5FDD-5D37-4B63-9093-25445B06FAE8}" type="doc">
      <dgm:prSet loTypeId="urn:microsoft.com/office/officeart/2005/8/layout/default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14E897-5276-4BA4-9D9A-AD16BF42422F}">
      <dgm:prSet phldrT="[Text]" custT="1"/>
      <dgm:spPr/>
      <dgm:t>
        <a:bodyPr/>
        <a:lstStyle/>
        <a:p>
          <a:r>
            <a:rPr lang="en-US" sz="1200" b="1" dirty="0">
              <a:latin typeface="Calibri" panose="020F0502020204030204" pitchFamily="34" charset="0"/>
            </a:rPr>
            <a:t>Asian</a:t>
          </a:r>
        </a:p>
      </dgm:t>
    </dgm:pt>
    <dgm:pt modelId="{FF37F229-7D15-484A-9C41-813E278FC41B}" type="parTrans" cxnId="{8E1E1343-397C-4EB6-AF72-584DE9B0D51F}">
      <dgm:prSet/>
      <dgm:spPr/>
      <dgm:t>
        <a:bodyPr/>
        <a:lstStyle/>
        <a:p>
          <a:endParaRPr lang="en-US"/>
        </a:p>
      </dgm:t>
    </dgm:pt>
    <dgm:pt modelId="{AB55BE2A-A437-4119-B74E-866BA2FD49D0}" type="sibTrans" cxnId="{8E1E1343-397C-4EB6-AF72-584DE9B0D51F}">
      <dgm:prSet/>
      <dgm:spPr/>
      <dgm:t>
        <a:bodyPr/>
        <a:lstStyle/>
        <a:p>
          <a:endParaRPr lang="en-US"/>
        </a:p>
      </dgm:t>
    </dgm:pt>
    <dgm:pt modelId="{A1DACC81-6D39-46DA-B3D1-96F9609B0905}">
      <dgm:prSet phldrT="[Text]" custT="1"/>
      <dgm:spPr/>
      <dgm:t>
        <a:bodyPr/>
        <a:lstStyle/>
        <a:p>
          <a:r>
            <a:rPr lang="en-US" sz="1200" b="1" dirty="0">
              <a:latin typeface="Calibri" panose="020F0502020204030204" pitchFamily="34" charset="0"/>
            </a:rPr>
            <a:t>La</a:t>
          </a:r>
          <a:r>
            <a:rPr lang="en-US" sz="900" b="1" dirty="0"/>
            <a:t> </a:t>
          </a:r>
          <a:r>
            <a:rPr lang="en-US" sz="1200" b="1" dirty="0" err="1">
              <a:latin typeface="Calibri" panose="020F0502020204030204" pitchFamily="34" charset="0"/>
            </a:rPr>
            <a:t>Clinica</a:t>
          </a:r>
          <a:endParaRPr lang="en-US" sz="1200" b="1" dirty="0">
            <a:latin typeface="Calibri" panose="020F0502020204030204" pitchFamily="34" charset="0"/>
          </a:endParaRPr>
        </a:p>
      </dgm:t>
    </dgm:pt>
    <dgm:pt modelId="{B0CA80B4-0FB6-4FE2-AD6D-242B661999A1}" type="parTrans" cxnId="{4AA98FEC-94DA-4437-B859-6956791961B3}">
      <dgm:prSet/>
      <dgm:spPr/>
      <dgm:t>
        <a:bodyPr/>
        <a:lstStyle/>
        <a:p>
          <a:endParaRPr lang="en-US"/>
        </a:p>
      </dgm:t>
    </dgm:pt>
    <dgm:pt modelId="{502EE4EE-7E71-4DDA-8388-A9C9F4A365B5}" type="sibTrans" cxnId="{4AA98FEC-94DA-4437-B859-6956791961B3}">
      <dgm:prSet/>
      <dgm:spPr/>
      <dgm:t>
        <a:bodyPr/>
        <a:lstStyle/>
        <a:p>
          <a:endParaRPr lang="en-US"/>
        </a:p>
      </dgm:t>
    </dgm:pt>
    <dgm:pt modelId="{ECAED4BB-FC17-41E0-A522-D3B14C37191D}">
      <dgm:prSet phldrT="[Text]" custT="1"/>
      <dgm:spPr/>
      <dgm:t>
        <a:bodyPr/>
        <a:lstStyle/>
        <a:p>
          <a:r>
            <a:rPr lang="en-US" sz="1200" b="1" dirty="0">
              <a:latin typeface="Calibri" panose="020F0502020204030204" pitchFamily="34" charset="0"/>
            </a:rPr>
            <a:t>Tri-City</a:t>
          </a:r>
        </a:p>
      </dgm:t>
    </dgm:pt>
    <dgm:pt modelId="{D8B22A44-845F-4875-8D93-B8FAA69271EA}" type="parTrans" cxnId="{3924F9EA-EDFD-44F2-9C79-71D9ABFCF280}">
      <dgm:prSet/>
      <dgm:spPr/>
      <dgm:t>
        <a:bodyPr/>
        <a:lstStyle/>
        <a:p>
          <a:endParaRPr lang="en-US"/>
        </a:p>
      </dgm:t>
    </dgm:pt>
    <dgm:pt modelId="{BAE6CFCE-7A01-416B-8EBF-5B975FD00C58}" type="sibTrans" cxnId="{3924F9EA-EDFD-44F2-9C79-71D9ABFCF280}">
      <dgm:prSet/>
      <dgm:spPr/>
      <dgm:t>
        <a:bodyPr/>
        <a:lstStyle/>
        <a:p>
          <a:endParaRPr lang="en-US"/>
        </a:p>
      </dgm:t>
    </dgm:pt>
    <dgm:pt modelId="{E1CD1452-10CD-4DF2-8317-ADAB82CF3B9E}">
      <dgm:prSet phldrT="[Text]" custT="1"/>
      <dgm:spPr/>
      <dgm:t>
        <a:bodyPr/>
        <a:lstStyle/>
        <a:p>
          <a:r>
            <a:rPr lang="en-US" sz="1200" b="1" dirty="0" err="1">
              <a:latin typeface="Calibri" panose="020F0502020204030204" pitchFamily="34" charset="0"/>
            </a:rPr>
            <a:t>Tiburcio</a:t>
          </a:r>
          <a:r>
            <a:rPr lang="en-US" sz="1100" dirty="0"/>
            <a:t> </a:t>
          </a:r>
          <a:r>
            <a:rPr lang="en-US" sz="1200" b="1" dirty="0">
              <a:latin typeface="Calibri" panose="020F0502020204030204" pitchFamily="34" charset="0"/>
            </a:rPr>
            <a:t>Vasquez</a:t>
          </a:r>
        </a:p>
      </dgm:t>
    </dgm:pt>
    <dgm:pt modelId="{C60E41F5-0255-4575-B13C-2FEAE09EED32}" type="parTrans" cxnId="{6897CD65-A9C7-4D35-8DDB-BE3B8FC96DB9}">
      <dgm:prSet/>
      <dgm:spPr/>
      <dgm:t>
        <a:bodyPr/>
        <a:lstStyle/>
        <a:p>
          <a:endParaRPr lang="en-US"/>
        </a:p>
      </dgm:t>
    </dgm:pt>
    <dgm:pt modelId="{245F0254-AD2C-4380-BB9A-3F702AC1BE99}" type="sibTrans" cxnId="{6897CD65-A9C7-4D35-8DDB-BE3B8FC96DB9}">
      <dgm:prSet/>
      <dgm:spPr/>
      <dgm:t>
        <a:bodyPr/>
        <a:lstStyle/>
        <a:p>
          <a:endParaRPr lang="en-US"/>
        </a:p>
      </dgm:t>
    </dgm:pt>
    <dgm:pt modelId="{7BA0B63F-1F35-47DC-8F40-0352E7DD6BE3}">
      <dgm:prSet phldrT="[Text]" custT="1"/>
      <dgm:spPr/>
      <dgm:t>
        <a:bodyPr/>
        <a:lstStyle/>
        <a:p>
          <a:r>
            <a:rPr lang="en-US" sz="1200" b="1" dirty="0">
              <a:latin typeface="Calibri" panose="020F0502020204030204" pitchFamily="34" charset="0"/>
            </a:rPr>
            <a:t>Valley Community</a:t>
          </a:r>
        </a:p>
      </dgm:t>
    </dgm:pt>
    <dgm:pt modelId="{B7FD81D7-6D76-4B2A-A2F4-0210F7BE5171}" type="parTrans" cxnId="{A148A9DF-8883-47B9-9360-177430747706}">
      <dgm:prSet/>
      <dgm:spPr/>
      <dgm:t>
        <a:bodyPr/>
        <a:lstStyle/>
        <a:p>
          <a:endParaRPr lang="en-US"/>
        </a:p>
      </dgm:t>
    </dgm:pt>
    <dgm:pt modelId="{DD149447-40FC-461A-B9E2-5BADA8DC357D}" type="sibTrans" cxnId="{A148A9DF-8883-47B9-9360-177430747706}">
      <dgm:prSet/>
      <dgm:spPr/>
      <dgm:t>
        <a:bodyPr/>
        <a:lstStyle/>
        <a:p>
          <a:endParaRPr lang="en-US"/>
        </a:p>
      </dgm:t>
    </dgm:pt>
    <dgm:pt modelId="{26287915-C43A-41D4-A268-91B91BD93E20}" type="pres">
      <dgm:prSet presAssocID="{E91B5FDD-5D37-4B63-9093-25445B06FAE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6BE726-80A7-4A05-95C0-98D102C7A12D}" type="pres">
      <dgm:prSet presAssocID="{5214E897-5276-4BA4-9D9A-AD16BF42422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45BCB-67A3-4674-B8C6-D468D19B3D9F}" type="pres">
      <dgm:prSet presAssocID="{AB55BE2A-A437-4119-B74E-866BA2FD49D0}" presName="sibTrans" presStyleCnt="0"/>
      <dgm:spPr/>
    </dgm:pt>
    <dgm:pt modelId="{2FFD3393-2B8E-40DF-9E97-C77B1E368C86}" type="pres">
      <dgm:prSet presAssocID="{A1DACC81-6D39-46DA-B3D1-96F9609B090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8C4280-7AEB-42D5-BFD9-FA5DC2ED3CD2}" type="pres">
      <dgm:prSet presAssocID="{502EE4EE-7E71-4DDA-8388-A9C9F4A365B5}" presName="sibTrans" presStyleCnt="0"/>
      <dgm:spPr/>
    </dgm:pt>
    <dgm:pt modelId="{72FA76C7-F53F-470E-A8BE-066574E2BFDD}" type="pres">
      <dgm:prSet presAssocID="{ECAED4BB-FC17-41E0-A522-D3B14C37191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25CED-8CAD-42FE-88FA-34CE27874BAE}" type="pres">
      <dgm:prSet presAssocID="{BAE6CFCE-7A01-416B-8EBF-5B975FD00C58}" presName="sibTrans" presStyleCnt="0"/>
      <dgm:spPr/>
    </dgm:pt>
    <dgm:pt modelId="{3B4F0E0C-3E25-409E-A3C9-B831F8D3CB85}" type="pres">
      <dgm:prSet presAssocID="{E1CD1452-10CD-4DF2-8317-ADAB82CF3B9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515A08-7DD9-4404-AA9A-45642A3DE26C}" type="pres">
      <dgm:prSet presAssocID="{245F0254-AD2C-4380-BB9A-3F702AC1BE99}" presName="sibTrans" presStyleCnt="0"/>
      <dgm:spPr/>
    </dgm:pt>
    <dgm:pt modelId="{18F7BE26-38F7-4D17-8B05-C6C3FF880AD1}" type="pres">
      <dgm:prSet presAssocID="{7BA0B63F-1F35-47DC-8F40-0352E7DD6BE3}" presName="node" presStyleLbl="node1" presStyleIdx="4" presStyleCnt="5" custScaleX="1547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97CD65-A9C7-4D35-8DDB-BE3B8FC96DB9}" srcId="{E91B5FDD-5D37-4B63-9093-25445B06FAE8}" destId="{E1CD1452-10CD-4DF2-8317-ADAB82CF3B9E}" srcOrd="3" destOrd="0" parTransId="{C60E41F5-0255-4575-B13C-2FEAE09EED32}" sibTransId="{245F0254-AD2C-4380-BB9A-3F702AC1BE99}"/>
    <dgm:cxn modelId="{AC4F5575-DF48-4DB6-A9CA-FFBDB5BD82B0}" type="presOf" srcId="{ECAED4BB-FC17-41E0-A522-D3B14C37191D}" destId="{72FA76C7-F53F-470E-A8BE-066574E2BFDD}" srcOrd="0" destOrd="0" presId="urn:microsoft.com/office/officeart/2005/8/layout/default#5"/>
    <dgm:cxn modelId="{7FFD062A-8AB9-43A1-A4D1-160AEF0580CA}" type="presOf" srcId="{A1DACC81-6D39-46DA-B3D1-96F9609B0905}" destId="{2FFD3393-2B8E-40DF-9E97-C77B1E368C86}" srcOrd="0" destOrd="0" presId="urn:microsoft.com/office/officeart/2005/8/layout/default#5"/>
    <dgm:cxn modelId="{4C310B63-30F1-4B08-9D5D-0D7A8A32176B}" type="presOf" srcId="{7BA0B63F-1F35-47DC-8F40-0352E7DD6BE3}" destId="{18F7BE26-38F7-4D17-8B05-C6C3FF880AD1}" srcOrd="0" destOrd="0" presId="urn:microsoft.com/office/officeart/2005/8/layout/default#5"/>
    <dgm:cxn modelId="{4AA98FEC-94DA-4437-B859-6956791961B3}" srcId="{E91B5FDD-5D37-4B63-9093-25445B06FAE8}" destId="{A1DACC81-6D39-46DA-B3D1-96F9609B0905}" srcOrd="1" destOrd="0" parTransId="{B0CA80B4-0FB6-4FE2-AD6D-242B661999A1}" sibTransId="{502EE4EE-7E71-4DDA-8388-A9C9F4A365B5}"/>
    <dgm:cxn modelId="{1D06932E-2C0B-4D40-8DCC-18E2A2740760}" type="presOf" srcId="{E91B5FDD-5D37-4B63-9093-25445B06FAE8}" destId="{26287915-C43A-41D4-A268-91B91BD93E20}" srcOrd="0" destOrd="0" presId="urn:microsoft.com/office/officeart/2005/8/layout/default#5"/>
    <dgm:cxn modelId="{3924F9EA-EDFD-44F2-9C79-71D9ABFCF280}" srcId="{E91B5FDD-5D37-4B63-9093-25445B06FAE8}" destId="{ECAED4BB-FC17-41E0-A522-D3B14C37191D}" srcOrd="2" destOrd="0" parTransId="{D8B22A44-845F-4875-8D93-B8FAA69271EA}" sibTransId="{BAE6CFCE-7A01-416B-8EBF-5B975FD00C58}"/>
    <dgm:cxn modelId="{3C5CD2B1-E482-442F-BF41-83931A2C07E8}" type="presOf" srcId="{E1CD1452-10CD-4DF2-8317-ADAB82CF3B9E}" destId="{3B4F0E0C-3E25-409E-A3C9-B831F8D3CB85}" srcOrd="0" destOrd="0" presId="urn:microsoft.com/office/officeart/2005/8/layout/default#5"/>
    <dgm:cxn modelId="{A148A9DF-8883-47B9-9360-177430747706}" srcId="{E91B5FDD-5D37-4B63-9093-25445B06FAE8}" destId="{7BA0B63F-1F35-47DC-8F40-0352E7DD6BE3}" srcOrd="4" destOrd="0" parTransId="{B7FD81D7-6D76-4B2A-A2F4-0210F7BE5171}" sibTransId="{DD149447-40FC-461A-B9E2-5BADA8DC357D}"/>
    <dgm:cxn modelId="{DDA468E5-E7DC-49DA-B44E-198A58700C56}" type="presOf" srcId="{5214E897-5276-4BA4-9D9A-AD16BF42422F}" destId="{156BE726-80A7-4A05-95C0-98D102C7A12D}" srcOrd="0" destOrd="0" presId="urn:microsoft.com/office/officeart/2005/8/layout/default#5"/>
    <dgm:cxn modelId="{8E1E1343-397C-4EB6-AF72-584DE9B0D51F}" srcId="{E91B5FDD-5D37-4B63-9093-25445B06FAE8}" destId="{5214E897-5276-4BA4-9D9A-AD16BF42422F}" srcOrd="0" destOrd="0" parTransId="{FF37F229-7D15-484A-9C41-813E278FC41B}" sibTransId="{AB55BE2A-A437-4119-B74E-866BA2FD49D0}"/>
    <dgm:cxn modelId="{899CEF1B-706E-4CAE-8800-333BF72D9F8B}" type="presParOf" srcId="{26287915-C43A-41D4-A268-91B91BD93E20}" destId="{156BE726-80A7-4A05-95C0-98D102C7A12D}" srcOrd="0" destOrd="0" presId="urn:microsoft.com/office/officeart/2005/8/layout/default#5"/>
    <dgm:cxn modelId="{0041A6B1-C5E2-42C7-BEC4-CDB6E7BC0750}" type="presParOf" srcId="{26287915-C43A-41D4-A268-91B91BD93E20}" destId="{06F45BCB-67A3-4674-B8C6-D468D19B3D9F}" srcOrd="1" destOrd="0" presId="urn:microsoft.com/office/officeart/2005/8/layout/default#5"/>
    <dgm:cxn modelId="{D29DFEFB-C14D-472B-B8C6-2B85BC3AEA9E}" type="presParOf" srcId="{26287915-C43A-41D4-A268-91B91BD93E20}" destId="{2FFD3393-2B8E-40DF-9E97-C77B1E368C86}" srcOrd="2" destOrd="0" presId="urn:microsoft.com/office/officeart/2005/8/layout/default#5"/>
    <dgm:cxn modelId="{C6FC6B52-FF84-46D5-B7F7-2CFB15CDFDD3}" type="presParOf" srcId="{26287915-C43A-41D4-A268-91B91BD93E20}" destId="{778C4280-7AEB-42D5-BFD9-FA5DC2ED3CD2}" srcOrd="3" destOrd="0" presId="urn:microsoft.com/office/officeart/2005/8/layout/default#5"/>
    <dgm:cxn modelId="{BDDC2AA3-DD8B-4FA7-B927-C4304F8CA49D}" type="presParOf" srcId="{26287915-C43A-41D4-A268-91B91BD93E20}" destId="{72FA76C7-F53F-470E-A8BE-066574E2BFDD}" srcOrd="4" destOrd="0" presId="urn:microsoft.com/office/officeart/2005/8/layout/default#5"/>
    <dgm:cxn modelId="{969FF987-2430-498C-8978-17C8AC7A50E6}" type="presParOf" srcId="{26287915-C43A-41D4-A268-91B91BD93E20}" destId="{AC725CED-8CAD-42FE-88FA-34CE27874BAE}" srcOrd="5" destOrd="0" presId="urn:microsoft.com/office/officeart/2005/8/layout/default#5"/>
    <dgm:cxn modelId="{94FBC23E-BD0C-4E16-AE8F-33C1424BFE38}" type="presParOf" srcId="{26287915-C43A-41D4-A268-91B91BD93E20}" destId="{3B4F0E0C-3E25-409E-A3C9-B831F8D3CB85}" srcOrd="6" destOrd="0" presId="urn:microsoft.com/office/officeart/2005/8/layout/default#5"/>
    <dgm:cxn modelId="{392BB13A-862D-4ED5-A88C-65B604A1A50E}" type="presParOf" srcId="{26287915-C43A-41D4-A268-91B91BD93E20}" destId="{F1515A08-7DD9-4404-AA9A-45642A3DE26C}" srcOrd="7" destOrd="0" presId="urn:microsoft.com/office/officeart/2005/8/layout/default#5"/>
    <dgm:cxn modelId="{4376B0FD-4650-45A2-9D6D-BC8F9FBD847C}" type="presParOf" srcId="{26287915-C43A-41D4-A268-91B91BD93E20}" destId="{18F7BE26-38F7-4D17-8B05-C6C3FF880AD1}" srcOrd="8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784A11-9B3B-4690-BC0C-67A6644D0488}" type="doc">
      <dgm:prSet loTypeId="urn:microsoft.com/office/officeart/2005/8/layout/default#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67F04-C9C6-4C6A-B42B-E3E0C1392BD3}">
      <dgm:prSet phldrT="[Text]"/>
      <dgm:spPr/>
      <dgm:t>
        <a:bodyPr/>
        <a:lstStyle/>
        <a:p>
          <a:r>
            <a:rPr lang="en-US" b="1" dirty="0">
              <a:latin typeface="Calibri" panose="020F0502020204030204" pitchFamily="34" charset="0"/>
            </a:rPr>
            <a:t>West Oakland</a:t>
          </a:r>
        </a:p>
      </dgm:t>
    </dgm:pt>
    <dgm:pt modelId="{F6553628-975D-46B8-861D-940FD1BC8969}" type="parTrans" cxnId="{00BD66C2-F254-4826-BC4F-6A3FD02B5B5C}">
      <dgm:prSet/>
      <dgm:spPr/>
      <dgm:t>
        <a:bodyPr/>
        <a:lstStyle/>
        <a:p>
          <a:endParaRPr lang="en-US"/>
        </a:p>
      </dgm:t>
    </dgm:pt>
    <dgm:pt modelId="{9BBA3020-BECC-47C6-8F85-E06BFB16E26C}" type="sibTrans" cxnId="{00BD66C2-F254-4826-BC4F-6A3FD02B5B5C}">
      <dgm:prSet/>
      <dgm:spPr/>
      <dgm:t>
        <a:bodyPr/>
        <a:lstStyle/>
        <a:p>
          <a:endParaRPr lang="en-US"/>
        </a:p>
      </dgm:t>
    </dgm:pt>
    <dgm:pt modelId="{F41368D2-E3C4-489B-BD4B-BFF390C4CAB1}">
      <dgm:prSet phldrT="[Text]"/>
      <dgm:spPr/>
      <dgm:t>
        <a:bodyPr/>
        <a:lstStyle/>
        <a:p>
          <a:r>
            <a:rPr lang="en-US" b="1" dirty="0">
              <a:latin typeface="Calibri" panose="020F0502020204030204" pitchFamily="34" charset="0"/>
            </a:rPr>
            <a:t>Lifelong</a:t>
          </a:r>
        </a:p>
      </dgm:t>
    </dgm:pt>
    <dgm:pt modelId="{1F4F1D97-C260-4F79-AAF6-808C90FE8EA8}" type="parTrans" cxnId="{82F9DBAC-989C-4C82-89AA-E2AF1F9CB5E3}">
      <dgm:prSet/>
      <dgm:spPr/>
      <dgm:t>
        <a:bodyPr/>
        <a:lstStyle/>
        <a:p>
          <a:endParaRPr lang="en-US"/>
        </a:p>
      </dgm:t>
    </dgm:pt>
    <dgm:pt modelId="{6D998768-3048-4F5E-ABCF-E995199F91F9}" type="sibTrans" cxnId="{82F9DBAC-989C-4C82-89AA-E2AF1F9CB5E3}">
      <dgm:prSet/>
      <dgm:spPr/>
      <dgm:t>
        <a:bodyPr/>
        <a:lstStyle/>
        <a:p>
          <a:endParaRPr lang="en-US"/>
        </a:p>
      </dgm:t>
    </dgm:pt>
    <dgm:pt modelId="{51FD74CF-9BFE-4CA2-A6DB-DE205A6505B9}">
      <dgm:prSet phldrT="[Text]"/>
      <dgm:spPr/>
      <dgm:t>
        <a:bodyPr/>
        <a:lstStyle/>
        <a:p>
          <a:r>
            <a:rPr lang="en-US" b="1" dirty="0">
              <a:latin typeface="Calibri" panose="020F0502020204030204" pitchFamily="34" charset="0"/>
            </a:rPr>
            <a:t>Native American</a:t>
          </a:r>
        </a:p>
      </dgm:t>
    </dgm:pt>
    <dgm:pt modelId="{F376FD54-BE6E-45CC-B841-3F0B67E379A2}" type="parTrans" cxnId="{039ABB4B-8C30-47D1-B4A1-5EDF3D761B2F}">
      <dgm:prSet/>
      <dgm:spPr/>
      <dgm:t>
        <a:bodyPr/>
        <a:lstStyle/>
        <a:p>
          <a:endParaRPr lang="en-US"/>
        </a:p>
      </dgm:t>
    </dgm:pt>
    <dgm:pt modelId="{18C38A1D-5546-4807-857A-5946594CDC49}" type="sibTrans" cxnId="{039ABB4B-8C30-47D1-B4A1-5EDF3D761B2F}">
      <dgm:prSet/>
      <dgm:spPr/>
      <dgm:t>
        <a:bodyPr/>
        <a:lstStyle/>
        <a:p>
          <a:endParaRPr lang="en-US"/>
        </a:p>
      </dgm:t>
    </dgm:pt>
    <dgm:pt modelId="{F24F5128-9DEF-4AD1-841C-E956E4D4A21C}" type="pres">
      <dgm:prSet presAssocID="{E6784A11-9B3B-4690-BC0C-67A6644D048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A1EBB7-530D-46AD-8B32-7DF78558CFA3}" type="pres">
      <dgm:prSet presAssocID="{FC967F04-C9C6-4C6A-B42B-E3E0C1392BD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36368-295D-487F-B4DD-D3F45E211B7E}" type="pres">
      <dgm:prSet presAssocID="{9BBA3020-BECC-47C6-8F85-E06BFB16E26C}" presName="sibTrans" presStyleCnt="0"/>
      <dgm:spPr/>
    </dgm:pt>
    <dgm:pt modelId="{FAA8D8EC-5134-4F31-8634-222FF8725660}" type="pres">
      <dgm:prSet presAssocID="{F41368D2-E3C4-489B-BD4B-BFF390C4CAB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2E2E15-A6E9-47F2-84A9-8BAA2FE9CC22}" type="pres">
      <dgm:prSet presAssocID="{6D998768-3048-4F5E-ABCF-E995199F91F9}" presName="sibTrans" presStyleCnt="0"/>
      <dgm:spPr/>
    </dgm:pt>
    <dgm:pt modelId="{2044DD82-AB1C-4F67-ABF9-6F4124697D9D}" type="pres">
      <dgm:prSet presAssocID="{51FD74CF-9BFE-4CA2-A6DB-DE205A6505B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BD66C2-F254-4826-BC4F-6A3FD02B5B5C}" srcId="{E6784A11-9B3B-4690-BC0C-67A6644D0488}" destId="{FC967F04-C9C6-4C6A-B42B-E3E0C1392BD3}" srcOrd="0" destOrd="0" parTransId="{F6553628-975D-46B8-861D-940FD1BC8969}" sibTransId="{9BBA3020-BECC-47C6-8F85-E06BFB16E26C}"/>
    <dgm:cxn modelId="{A9083104-F68F-4F8E-A44C-087FB5074550}" type="presOf" srcId="{FC967F04-C9C6-4C6A-B42B-E3E0C1392BD3}" destId="{E0A1EBB7-530D-46AD-8B32-7DF78558CFA3}" srcOrd="0" destOrd="0" presId="urn:microsoft.com/office/officeart/2005/8/layout/default#6"/>
    <dgm:cxn modelId="{0DC32F79-7991-4036-81CB-1C4F8813209B}" type="presOf" srcId="{E6784A11-9B3B-4690-BC0C-67A6644D0488}" destId="{F24F5128-9DEF-4AD1-841C-E956E4D4A21C}" srcOrd="0" destOrd="0" presId="urn:microsoft.com/office/officeart/2005/8/layout/default#6"/>
    <dgm:cxn modelId="{039ABB4B-8C30-47D1-B4A1-5EDF3D761B2F}" srcId="{E6784A11-9B3B-4690-BC0C-67A6644D0488}" destId="{51FD74CF-9BFE-4CA2-A6DB-DE205A6505B9}" srcOrd="2" destOrd="0" parTransId="{F376FD54-BE6E-45CC-B841-3F0B67E379A2}" sibTransId="{18C38A1D-5546-4807-857A-5946594CDC49}"/>
    <dgm:cxn modelId="{C6F12FAD-5B91-4E8A-963E-020D511858C6}" type="presOf" srcId="{51FD74CF-9BFE-4CA2-A6DB-DE205A6505B9}" destId="{2044DD82-AB1C-4F67-ABF9-6F4124697D9D}" srcOrd="0" destOrd="0" presId="urn:microsoft.com/office/officeart/2005/8/layout/default#6"/>
    <dgm:cxn modelId="{82F9DBAC-989C-4C82-89AA-E2AF1F9CB5E3}" srcId="{E6784A11-9B3B-4690-BC0C-67A6644D0488}" destId="{F41368D2-E3C4-489B-BD4B-BFF390C4CAB1}" srcOrd="1" destOrd="0" parTransId="{1F4F1D97-C260-4F79-AAF6-808C90FE8EA8}" sibTransId="{6D998768-3048-4F5E-ABCF-E995199F91F9}"/>
    <dgm:cxn modelId="{F689DBE7-EFE8-4DFA-839E-C37EE4A46A28}" type="presOf" srcId="{F41368D2-E3C4-489B-BD4B-BFF390C4CAB1}" destId="{FAA8D8EC-5134-4F31-8634-222FF8725660}" srcOrd="0" destOrd="0" presId="urn:microsoft.com/office/officeart/2005/8/layout/default#6"/>
    <dgm:cxn modelId="{653FC6D3-CB92-45CB-A657-C3A196F037D0}" type="presParOf" srcId="{F24F5128-9DEF-4AD1-841C-E956E4D4A21C}" destId="{E0A1EBB7-530D-46AD-8B32-7DF78558CFA3}" srcOrd="0" destOrd="0" presId="urn:microsoft.com/office/officeart/2005/8/layout/default#6"/>
    <dgm:cxn modelId="{475FB387-06F3-4476-8AF3-5212E7F96E64}" type="presParOf" srcId="{F24F5128-9DEF-4AD1-841C-E956E4D4A21C}" destId="{25A36368-295D-487F-B4DD-D3F45E211B7E}" srcOrd="1" destOrd="0" presId="urn:microsoft.com/office/officeart/2005/8/layout/default#6"/>
    <dgm:cxn modelId="{11C947CA-3CC3-4B98-9BD6-6B9E48315EB9}" type="presParOf" srcId="{F24F5128-9DEF-4AD1-841C-E956E4D4A21C}" destId="{FAA8D8EC-5134-4F31-8634-222FF8725660}" srcOrd="2" destOrd="0" presId="urn:microsoft.com/office/officeart/2005/8/layout/default#6"/>
    <dgm:cxn modelId="{CCC32020-28C3-4E25-B9F7-3AC1D45DF417}" type="presParOf" srcId="{F24F5128-9DEF-4AD1-841C-E956E4D4A21C}" destId="{122E2E15-A6E9-47F2-84A9-8BAA2FE9CC22}" srcOrd="3" destOrd="0" presId="urn:microsoft.com/office/officeart/2005/8/layout/default#6"/>
    <dgm:cxn modelId="{E816DCDF-CB3B-4E35-B03F-109DF6BD17DC}" type="presParOf" srcId="{F24F5128-9DEF-4AD1-841C-E956E4D4A21C}" destId="{2044DD82-AB1C-4F67-ABF9-6F4124697D9D}" srcOrd="4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1B5FDD-5D37-4B63-9093-25445B06FAE8}" type="doc">
      <dgm:prSet loTypeId="urn:microsoft.com/office/officeart/2005/8/layout/default#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14E897-5276-4BA4-9D9A-AD16BF42422F}">
      <dgm:prSet phldrT="[Text]" custT="1"/>
      <dgm:spPr/>
      <dgm:t>
        <a:bodyPr/>
        <a:lstStyle/>
        <a:p>
          <a:r>
            <a:rPr lang="en-US" sz="1200" b="1" dirty="0">
              <a:latin typeface="Calibri" panose="020F0502020204030204" pitchFamily="34" charset="0"/>
            </a:rPr>
            <a:t>Asian</a:t>
          </a:r>
        </a:p>
      </dgm:t>
    </dgm:pt>
    <dgm:pt modelId="{FF37F229-7D15-484A-9C41-813E278FC41B}" type="parTrans" cxnId="{8E1E1343-397C-4EB6-AF72-584DE9B0D51F}">
      <dgm:prSet/>
      <dgm:spPr/>
      <dgm:t>
        <a:bodyPr/>
        <a:lstStyle/>
        <a:p>
          <a:endParaRPr lang="en-US"/>
        </a:p>
      </dgm:t>
    </dgm:pt>
    <dgm:pt modelId="{AB55BE2A-A437-4119-B74E-866BA2FD49D0}" type="sibTrans" cxnId="{8E1E1343-397C-4EB6-AF72-584DE9B0D51F}">
      <dgm:prSet/>
      <dgm:spPr/>
      <dgm:t>
        <a:bodyPr/>
        <a:lstStyle/>
        <a:p>
          <a:endParaRPr lang="en-US"/>
        </a:p>
      </dgm:t>
    </dgm:pt>
    <dgm:pt modelId="{A1DACC81-6D39-46DA-B3D1-96F9609B0905}">
      <dgm:prSet phldrT="[Text]" custT="1"/>
      <dgm:spPr/>
      <dgm:t>
        <a:bodyPr/>
        <a:lstStyle/>
        <a:p>
          <a:r>
            <a:rPr lang="en-US" sz="1200" b="1" dirty="0"/>
            <a:t>La </a:t>
          </a:r>
          <a:r>
            <a:rPr lang="en-US" sz="1200" b="1" dirty="0" err="1">
              <a:latin typeface="Calibri" panose="020F0502020204030204" pitchFamily="34" charset="0"/>
            </a:rPr>
            <a:t>Clinica</a:t>
          </a:r>
          <a:endParaRPr lang="en-US" sz="1200" b="1" dirty="0">
            <a:latin typeface="Calibri" panose="020F0502020204030204" pitchFamily="34" charset="0"/>
          </a:endParaRPr>
        </a:p>
      </dgm:t>
    </dgm:pt>
    <dgm:pt modelId="{B0CA80B4-0FB6-4FE2-AD6D-242B661999A1}" type="parTrans" cxnId="{4AA98FEC-94DA-4437-B859-6956791961B3}">
      <dgm:prSet/>
      <dgm:spPr/>
      <dgm:t>
        <a:bodyPr/>
        <a:lstStyle/>
        <a:p>
          <a:endParaRPr lang="en-US"/>
        </a:p>
      </dgm:t>
    </dgm:pt>
    <dgm:pt modelId="{502EE4EE-7E71-4DDA-8388-A9C9F4A365B5}" type="sibTrans" cxnId="{4AA98FEC-94DA-4437-B859-6956791961B3}">
      <dgm:prSet/>
      <dgm:spPr/>
      <dgm:t>
        <a:bodyPr/>
        <a:lstStyle/>
        <a:p>
          <a:endParaRPr lang="en-US"/>
        </a:p>
      </dgm:t>
    </dgm:pt>
    <dgm:pt modelId="{ECAED4BB-FC17-41E0-A522-D3B14C37191D}">
      <dgm:prSet phldrT="[Text]" custT="1"/>
      <dgm:spPr/>
      <dgm:t>
        <a:bodyPr/>
        <a:lstStyle/>
        <a:p>
          <a:r>
            <a:rPr lang="en-US" sz="1200" b="1" dirty="0">
              <a:latin typeface="Calibri" panose="020F0502020204030204" pitchFamily="34" charset="0"/>
            </a:rPr>
            <a:t>Tri-City</a:t>
          </a:r>
        </a:p>
      </dgm:t>
    </dgm:pt>
    <dgm:pt modelId="{D8B22A44-845F-4875-8D93-B8FAA69271EA}" type="parTrans" cxnId="{3924F9EA-EDFD-44F2-9C79-71D9ABFCF280}">
      <dgm:prSet/>
      <dgm:spPr/>
      <dgm:t>
        <a:bodyPr/>
        <a:lstStyle/>
        <a:p>
          <a:endParaRPr lang="en-US"/>
        </a:p>
      </dgm:t>
    </dgm:pt>
    <dgm:pt modelId="{BAE6CFCE-7A01-416B-8EBF-5B975FD00C58}" type="sibTrans" cxnId="{3924F9EA-EDFD-44F2-9C79-71D9ABFCF280}">
      <dgm:prSet/>
      <dgm:spPr/>
      <dgm:t>
        <a:bodyPr/>
        <a:lstStyle/>
        <a:p>
          <a:endParaRPr lang="en-US"/>
        </a:p>
      </dgm:t>
    </dgm:pt>
    <dgm:pt modelId="{E1CD1452-10CD-4DF2-8317-ADAB82CF3B9E}">
      <dgm:prSet phldrT="[Text]" custT="1"/>
      <dgm:spPr/>
      <dgm:t>
        <a:bodyPr/>
        <a:lstStyle/>
        <a:p>
          <a:r>
            <a:rPr lang="en-US" sz="1200" b="1" dirty="0" err="1">
              <a:latin typeface="Calibri" panose="020F0502020204030204" pitchFamily="34" charset="0"/>
            </a:rPr>
            <a:t>Tiburcio</a:t>
          </a:r>
          <a:r>
            <a:rPr lang="en-US" sz="1200" dirty="0">
              <a:latin typeface="Calibri" panose="020F0502020204030204" pitchFamily="34" charset="0"/>
            </a:rPr>
            <a:t> </a:t>
          </a:r>
          <a:r>
            <a:rPr lang="en-US" sz="1200" b="1" dirty="0">
              <a:latin typeface="Calibri" panose="020F0502020204030204" pitchFamily="34" charset="0"/>
            </a:rPr>
            <a:t>Vasquez</a:t>
          </a:r>
        </a:p>
      </dgm:t>
    </dgm:pt>
    <dgm:pt modelId="{C60E41F5-0255-4575-B13C-2FEAE09EED32}" type="parTrans" cxnId="{6897CD65-A9C7-4D35-8DDB-BE3B8FC96DB9}">
      <dgm:prSet/>
      <dgm:spPr/>
      <dgm:t>
        <a:bodyPr/>
        <a:lstStyle/>
        <a:p>
          <a:endParaRPr lang="en-US"/>
        </a:p>
      </dgm:t>
    </dgm:pt>
    <dgm:pt modelId="{245F0254-AD2C-4380-BB9A-3F702AC1BE99}" type="sibTrans" cxnId="{6897CD65-A9C7-4D35-8DDB-BE3B8FC96DB9}">
      <dgm:prSet/>
      <dgm:spPr/>
      <dgm:t>
        <a:bodyPr/>
        <a:lstStyle/>
        <a:p>
          <a:endParaRPr lang="en-US"/>
        </a:p>
      </dgm:t>
    </dgm:pt>
    <dgm:pt modelId="{7BA0B63F-1F35-47DC-8F40-0352E7DD6BE3}">
      <dgm:prSet phldrT="[Text]" custT="1"/>
      <dgm:spPr/>
      <dgm:t>
        <a:bodyPr/>
        <a:lstStyle/>
        <a:p>
          <a:r>
            <a:rPr lang="en-US" sz="1200" b="1" dirty="0">
              <a:latin typeface="Calibri" panose="020F0502020204030204" pitchFamily="34" charset="0"/>
            </a:rPr>
            <a:t>Axis</a:t>
          </a:r>
        </a:p>
      </dgm:t>
    </dgm:pt>
    <dgm:pt modelId="{B7FD81D7-6D76-4B2A-A2F4-0210F7BE5171}" type="parTrans" cxnId="{A148A9DF-8883-47B9-9360-177430747706}">
      <dgm:prSet/>
      <dgm:spPr/>
      <dgm:t>
        <a:bodyPr/>
        <a:lstStyle/>
        <a:p>
          <a:endParaRPr lang="en-US"/>
        </a:p>
      </dgm:t>
    </dgm:pt>
    <dgm:pt modelId="{DD149447-40FC-461A-B9E2-5BADA8DC357D}" type="sibTrans" cxnId="{A148A9DF-8883-47B9-9360-177430747706}">
      <dgm:prSet/>
      <dgm:spPr/>
      <dgm:t>
        <a:bodyPr/>
        <a:lstStyle/>
        <a:p>
          <a:endParaRPr lang="en-US"/>
        </a:p>
      </dgm:t>
    </dgm:pt>
    <dgm:pt modelId="{26287915-C43A-41D4-A268-91B91BD93E20}" type="pres">
      <dgm:prSet presAssocID="{E91B5FDD-5D37-4B63-9093-25445B06FAE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6BE726-80A7-4A05-95C0-98D102C7A12D}" type="pres">
      <dgm:prSet presAssocID="{5214E897-5276-4BA4-9D9A-AD16BF42422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45BCB-67A3-4674-B8C6-D468D19B3D9F}" type="pres">
      <dgm:prSet presAssocID="{AB55BE2A-A437-4119-B74E-866BA2FD49D0}" presName="sibTrans" presStyleCnt="0"/>
      <dgm:spPr/>
    </dgm:pt>
    <dgm:pt modelId="{2FFD3393-2B8E-40DF-9E97-C77B1E368C86}" type="pres">
      <dgm:prSet presAssocID="{A1DACC81-6D39-46DA-B3D1-96F9609B090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8C4280-7AEB-42D5-BFD9-FA5DC2ED3CD2}" type="pres">
      <dgm:prSet presAssocID="{502EE4EE-7E71-4DDA-8388-A9C9F4A365B5}" presName="sibTrans" presStyleCnt="0"/>
      <dgm:spPr/>
    </dgm:pt>
    <dgm:pt modelId="{72FA76C7-F53F-470E-A8BE-066574E2BFDD}" type="pres">
      <dgm:prSet presAssocID="{ECAED4BB-FC17-41E0-A522-D3B14C37191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25CED-8CAD-42FE-88FA-34CE27874BAE}" type="pres">
      <dgm:prSet presAssocID="{BAE6CFCE-7A01-416B-8EBF-5B975FD00C58}" presName="sibTrans" presStyleCnt="0"/>
      <dgm:spPr/>
    </dgm:pt>
    <dgm:pt modelId="{3B4F0E0C-3E25-409E-A3C9-B831F8D3CB85}" type="pres">
      <dgm:prSet presAssocID="{E1CD1452-10CD-4DF2-8317-ADAB82CF3B9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515A08-7DD9-4404-AA9A-45642A3DE26C}" type="pres">
      <dgm:prSet presAssocID="{245F0254-AD2C-4380-BB9A-3F702AC1BE99}" presName="sibTrans" presStyleCnt="0"/>
      <dgm:spPr/>
    </dgm:pt>
    <dgm:pt modelId="{18F7BE26-38F7-4D17-8B05-C6C3FF880AD1}" type="pres">
      <dgm:prSet presAssocID="{7BA0B63F-1F35-47DC-8F40-0352E7DD6BE3}" presName="node" presStyleLbl="node1" presStyleIdx="4" presStyleCnt="5" custLinFactNeighborX="5528" custLinFactNeighborY="3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1E1343-397C-4EB6-AF72-584DE9B0D51F}" srcId="{E91B5FDD-5D37-4B63-9093-25445B06FAE8}" destId="{5214E897-5276-4BA4-9D9A-AD16BF42422F}" srcOrd="0" destOrd="0" parTransId="{FF37F229-7D15-484A-9C41-813E278FC41B}" sibTransId="{AB55BE2A-A437-4119-B74E-866BA2FD49D0}"/>
    <dgm:cxn modelId="{A148A9DF-8883-47B9-9360-177430747706}" srcId="{E91B5FDD-5D37-4B63-9093-25445B06FAE8}" destId="{7BA0B63F-1F35-47DC-8F40-0352E7DD6BE3}" srcOrd="4" destOrd="0" parTransId="{B7FD81D7-6D76-4B2A-A2F4-0210F7BE5171}" sibTransId="{DD149447-40FC-461A-B9E2-5BADA8DC357D}"/>
    <dgm:cxn modelId="{D9B97BAE-D2B1-4D17-BD60-8E4BB3DE547D}" type="presOf" srcId="{7BA0B63F-1F35-47DC-8F40-0352E7DD6BE3}" destId="{18F7BE26-38F7-4D17-8B05-C6C3FF880AD1}" srcOrd="0" destOrd="0" presId="urn:microsoft.com/office/officeart/2005/8/layout/default#7"/>
    <dgm:cxn modelId="{D165D44A-0CFB-4335-A5E4-C6660112E3F3}" type="presOf" srcId="{ECAED4BB-FC17-41E0-A522-D3B14C37191D}" destId="{72FA76C7-F53F-470E-A8BE-066574E2BFDD}" srcOrd="0" destOrd="0" presId="urn:microsoft.com/office/officeart/2005/8/layout/default#7"/>
    <dgm:cxn modelId="{0918B912-0F60-4C63-BAD3-B136C1747F23}" type="presOf" srcId="{E91B5FDD-5D37-4B63-9093-25445B06FAE8}" destId="{26287915-C43A-41D4-A268-91B91BD93E20}" srcOrd="0" destOrd="0" presId="urn:microsoft.com/office/officeart/2005/8/layout/default#7"/>
    <dgm:cxn modelId="{6897CD65-A9C7-4D35-8DDB-BE3B8FC96DB9}" srcId="{E91B5FDD-5D37-4B63-9093-25445B06FAE8}" destId="{E1CD1452-10CD-4DF2-8317-ADAB82CF3B9E}" srcOrd="3" destOrd="0" parTransId="{C60E41F5-0255-4575-B13C-2FEAE09EED32}" sibTransId="{245F0254-AD2C-4380-BB9A-3F702AC1BE99}"/>
    <dgm:cxn modelId="{6AD0D0F1-2D3B-4937-871D-8F55D1C0976A}" type="presOf" srcId="{A1DACC81-6D39-46DA-B3D1-96F9609B0905}" destId="{2FFD3393-2B8E-40DF-9E97-C77B1E368C86}" srcOrd="0" destOrd="0" presId="urn:microsoft.com/office/officeart/2005/8/layout/default#7"/>
    <dgm:cxn modelId="{3924F9EA-EDFD-44F2-9C79-71D9ABFCF280}" srcId="{E91B5FDD-5D37-4B63-9093-25445B06FAE8}" destId="{ECAED4BB-FC17-41E0-A522-D3B14C37191D}" srcOrd="2" destOrd="0" parTransId="{D8B22A44-845F-4875-8D93-B8FAA69271EA}" sibTransId="{BAE6CFCE-7A01-416B-8EBF-5B975FD00C58}"/>
    <dgm:cxn modelId="{E8C51E50-2DBA-485A-AC97-96AC251B25B7}" type="presOf" srcId="{5214E897-5276-4BA4-9D9A-AD16BF42422F}" destId="{156BE726-80A7-4A05-95C0-98D102C7A12D}" srcOrd="0" destOrd="0" presId="urn:microsoft.com/office/officeart/2005/8/layout/default#7"/>
    <dgm:cxn modelId="{4AA98FEC-94DA-4437-B859-6956791961B3}" srcId="{E91B5FDD-5D37-4B63-9093-25445B06FAE8}" destId="{A1DACC81-6D39-46DA-B3D1-96F9609B0905}" srcOrd="1" destOrd="0" parTransId="{B0CA80B4-0FB6-4FE2-AD6D-242B661999A1}" sibTransId="{502EE4EE-7E71-4DDA-8388-A9C9F4A365B5}"/>
    <dgm:cxn modelId="{D250BDB6-3909-43D5-9492-09890F2BFEC0}" type="presOf" srcId="{E1CD1452-10CD-4DF2-8317-ADAB82CF3B9E}" destId="{3B4F0E0C-3E25-409E-A3C9-B831F8D3CB85}" srcOrd="0" destOrd="0" presId="urn:microsoft.com/office/officeart/2005/8/layout/default#7"/>
    <dgm:cxn modelId="{8E6AC864-45F9-4301-8746-FA18D493E9C2}" type="presParOf" srcId="{26287915-C43A-41D4-A268-91B91BD93E20}" destId="{156BE726-80A7-4A05-95C0-98D102C7A12D}" srcOrd="0" destOrd="0" presId="urn:microsoft.com/office/officeart/2005/8/layout/default#7"/>
    <dgm:cxn modelId="{B7EFAE25-B9CF-41BD-B48C-88FC3D9A0FD6}" type="presParOf" srcId="{26287915-C43A-41D4-A268-91B91BD93E20}" destId="{06F45BCB-67A3-4674-B8C6-D468D19B3D9F}" srcOrd="1" destOrd="0" presId="urn:microsoft.com/office/officeart/2005/8/layout/default#7"/>
    <dgm:cxn modelId="{EC48E6C9-51E3-47FE-8BAE-3169B67B45FD}" type="presParOf" srcId="{26287915-C43A-41D4-A268-91B91BD93E20}" destId="{2FFD3393-2B8E-40DF-9E97-C77B1E368C86}" srcOrd="2" destOrd="0" presId="urn:microsoft.com/office/officeart/2005/8/layout/default#7"/>
    <dgm:cxn modelId="{ECAAA876-A1C4-49D9-833D-D6E7045869E2}" type="presParOf" srcId="{26287915-C43A-41D4-A268-91B91BD93E20}" destId="{778C4280-7AEB-42D5-BFD9-FA5DC2ED3CD2}" srcOrd="3" destOrd="0" presId="urn:microsoft.com/office/officeart/2005/8/layout/default#7"/>
    <dgm:cxn modelId="{58899CC9-C738-4DBB-BA0D-ADF6A5D5D6CF}" type="presParOf" srcId="{26287915-C43A-41D4-A268-91B91BD93E20}" destId="{72FA76C7-F53F-470E-A8BE-066574E2BFDD}" srcOrd="4" destOrd="0" presId="urn:microsoft.com/office/officeart/2005/8/layout/default#7"/>
    <dgm:cxn modelId="{E73A3190-E5FA-4A42-BB8C-E4C4B7E37C0C}" type="presParOf" srcId="{26287915-C43A-41D4-A268-91B91BD93E20}" destId="{AC725CED-8CAD-42FE-88FA-34CE27874BAE}" srcOrd="5" destOrd="0" presId="urn:microsoft.com/office/officeart/2005/8/layout/default#7"/>
    <dgm:cxn modelId="{8D5786C9-3F4F-4C2A-AD70-AE32EAD4EF7A}" type="presParOf" srcId="{26287915-C43A-41D4-A268-91B91BD93E20}" destId="{3B4F0E0C-3E25-409E-A3C9-B831F8D3CB85}" srcOrd="6" destOrd="0" presId="urn:microsoft.com/office/officeart/2005/8/layout/default#7"/>
    <dgm:cxn modelId="{8E423A7A-0643-48AD-8C61-6B324BCE7AB1}" type="presParOf" srcId="{26287915-C43A-41D4-A268-91B91BD93E20}" destId="{F1515A08-7DD9-4404-AA9A-45642A3DE26C}" srcOrd="7" destOrd="0" presId="urn:microsoft.com/office/officeart/2005/8/layout/default#7"/>
    <dgm:cxn modelId="{2E0246D5-F550-4DE1-BD5A-88FB8E0EAB2F}" type="presParOf" srcId="{26287915-C43A-41D4-A268-91B91BD93E20}" destId="{18F7BE26-38F7-4D17-8B05-C6C3FF880AD1}" srcOrd="8" destOrd="0" presId="urn:microsoft.com/office/officeart/2005/8/layout/default#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784A11-9B3B-4690-BC0C-67A6644D0488}" type="doc">
      <dgm:prSet loTypeId="urn:microsoft.com/office/officeart/2005/8/layout/default#8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67F04-C9C6-4C6A-B42B-E3E0C1392BD3}">
      <dgm:prSet phldrT="[Text]"/>
      <dgm:spPr/>
      <dgm:t>
        <a:bodyPr/>
        <a:lstStyle/>
        <a:p>
          <a:r>
            <a:rPr lang="en-US" b="1" dirty="0">
              <a:latin typeface="Calibri" panose="020F0502020204030204" pitchFamily="34" charset="0"/>
            </a:rPr>
            <a:t>West</a:t>
          </a:r>
          <a:r>
            <a:rPr lang="en-US" dirty="0">
              <a:latin typeface="Calibri" panose="020F0502020204030204" pitchFamily="34" charset="0"/>
            </a:rPr>
            <a:t> </a:t>
          </a:r>
          <a:r>
            <a:rPr lang="en-US" b="1" dirty="0">
              <a:latin typeface="Calibri" panose="020F0502020204030204" pitchFamily="34" charset="0"/>
            </a:rPr>
            <a:t>Oakland</a:t>
          </a:r>
        </a:p>
      </dgm:t>
    </dgm:pt>
    <dgm:pt modelId="{F6553628-975D-46B8-861D-940FD1BC8969}" type="parTrans" cxnId="{00BD66C2-F254-4826-BC4F-6A3FD02B5B5C}">
      <dgm:prSet/>
      <dgm:spPr/>
      <dgm:t>
        <a:bodyPr/>
        <a:lstStyle/>
        <a:p>
          <a:endParaRPr lang="en-US"/>
        </a:p>
      </dgm:t>
    </dgm:pt>
    <dgm:pt modelId="{9BBA3020-BECC-47C6-8F85-E06BFB16E26C}" type="sibTrans" cxnId="{00BD66C2-F254-4826-BC4F-6A3FD02B5B5C}">
      <dgm:prSet/>
      <dgm:spPr/>
      <dgm:t>
        <a:bodyPr/>
        <a:lstStyle/>
        <a:p>
          <a:endParaRPr lang="en-US"/>
        </a:p>
      </dgm:t>
    </dgm:pt>
    <dgm:pt modelId="{F41368D2-E3C4-489B-BD4B-BFF390C4CAB1}">
      <dgm:prSet phldrT="[Text]"/>
      <dgm:spPr/>
      <dgm:t>
        <a:bodyPr/>
        <a:lstStyle/>
        <a:p>
          <a:r>
            <a:rPr lang="en-US" b="1" dirty="0" err="1">
              <a:latin typeface="Calibri" panose="020F0502020204030204" pitchFamily="34" charset="0"/>
            </a:rPr>
            <a:t>LifeLong</a:t>
          </a:r>
          <a:endParaRPr lang="en-US" b="1" dirty="0">
            <a:latin typeface="Calibri" panose="020F0502020204030204" pitchFamily="34" charset="0"/>
          </a:endParaRPr>
        </a:p>
      </dgm:t>
    </dgm:pt>
    <dgm:pt modelId="{1F4F1D97-C260-4F79-AAF6-808C90FE8EA8}" type="parTrans" cxnId="{82F9DBAC-989C-4C82-89AA-E2AF1F9CB5E3}">
      <dgm:prSet/>
      <dgm:spPr/>
      <dgm:t>
        <a:bodyPr/>
        <a:lstStyle/>
        <a:p>
          <a:endParaRPr lang="en-US"/>
        </a:p>
      </dgm:t>
    </dgm:pt>
    <dgm:pt modelId="{6D998768-3048-4F5E-ABCF-E995199F91F9}" type="sibTrans" cxnId="{82F9DBAC-989C-4C82-89AA-E2AF1F9CB5E3}">
      <dgm:prSet/>
      <dgm:spPr/>
      <dgm:t>
        <a:bodyPr/>
        <a:lstStyle/>
        <a:p>
          <a:endParaRPr lang="en-US"/>
        </a:p>
      </dgm:t>
    </dgm:pt>
    <dgm:pt modelId="{51FD74CF-9BFE-4CA2-A6DB-DE205A6505B9}">
      <dgm:prSet phldrT="[Text]"/>
      <dgm:spPr/>
      <dgm:t>
        <a:bodyPr/>
        <a:lstStyle/>
        <a:p>
          <a:r>
            <a:rPr lang="en-US" b="1" dirty="0">
              <a:latin typeface="Calibri" panose="020F0502020204030204" pitchFamily="34" charset="0"/>
            </a:rPr>
            <a:t>Native American</a:t>
          </a:r>
        </a:p>
      </dgm:t>
    </dgm:pt>
    <dgm:pt modelId="{F376FD54-BE6E-45CC-B841-3F0B67E379A2}" type="parTrans" cxnId="{039ABB4B-8C30-47D1-B4A1-5EDF3D761B2F}">
      <dgm:prSet/>
      <dgm:spPr/>
      <dgm:t>
        <a:bodyPr/>
        <a:lstStyle/>
        <a:p>
          <a:endParaRPr lang="en-US"/>
        </a:p>
      </dgm:t>
    </dgm:pt>
    <dgm:pt modelId="{18C38A1D-5546-4807-857A-5946594CDC49}" type="sibTrans" cxnId="{039ABB4B-8C30-47D1-B4A1-5EDF3D761B2F}">
      <dgm:prSet/>
      <dgm:spPr/>
      <dgm:t>
        <a:bodyPr/>
        <a:lstStyle/>
        <a:p>
          <a:endParaRPr lang="en-US"/>
        </a:p>
      </dgm:t>
    </dgm:pt>
    <dgm:pt modelId="{F24F5128-9DEF-4AD1-841C-E956E4D4A21C}" type="pres">
      <dgm:prSet presAssocID="{E6784A11-9B3B-4690-BC0C-67A6644D048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A1EBB7-530D-46AD-8B32-7DF78558CFA3}" type="pres">
      <dgm:prSet presAssocID="{FC967F04-C9C6-4C6A-B42B-E3E0C1392BD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36368-295D-487F-B4DD-D3F45E211B7E}" type="pres">
      <dgm:prSet presAssocID="{9BBA3020-BECC-47C6-8F85-E06BFB16E26C}" presName="sibTrans" presStyleCnt="0"/>
      <dgm:spPr/>
    </dgm:pt>
    <dgm:pt modelId="{FAA8D8EC-5134-4F31-8634-222FF8725660}" type="pres">
      <dgm:prSet presAssocID="{F41368D2-E3C4-489B-BD4B-BFF390C4CAB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2E2E15-A6E9-47F2-84A9-8BAA2FE9CC22}" type="pres">
      <dgm:prSet presAssocID="{6D998768-3048-4F5E-ABCF-E995199F91F9}" presName="sibTrans" presStyleCnt="0"/>
      <dgm:spPr/>
    </dgm:pt>
    <dgm:pt modelId="{2044DD82-AB1C-4F67-ABF9-6F4124697D9D}" type="pres">
      <dgm:prSet presAssocID="{51FD74CF-9BFE-4CA2-A6DB-DE205A6505B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BD66C2-F254-4826-BC4F-6A3FD02B5B5C}" srcId="{E6784A11-9B3B-4690-BC0C-67A6644D0488}" destId="{FC967F04-C9C6-4C6A-B42B-E3E0C1392BD3}" srcOrd="0" destOrd="0" parTransId="{F6553628-975D-46B8-861D-940FD1BC8969}" sibTransId="{9BBA3020-BECC-47C6-8F85-E06BFB16E26C}"/>
    <dgm:cxn modelId="{A4942DEB-2826-4AED-9B8B-81C2A3542D1C}" type="presOf" srcId="{51FD74CF-9BFE-4CA2-A6DB-DE205A6505B9}" destId="{2044DD82-AB1C-4F67-ABF9-6F4124697D9D}" srcOrd="0" destOrd="0" presId="urn:microsoft.com/office/officeart/2005/8/layout/default#8"/>
    <dgm:cxn modelId="{039ABB4B-8C30-47D1-B4A1-5EDF3D761B2F}" srcId="{E6784A11-9B3B-4690-BC0C-67A6644D0488}" destId="{51FD74CF-9BFE-4CA2-A6DB-DE205A6505B9}" srcOrd="2" destOrd="0" parTransId="{F376FD54-BE6E-45CC-B841-3F0B67E379A2}" sibTransId="{18C38A1D-5546-4807-857A-5946594CDC49}"/>
    <dgm:cxn modelId="{67E547CD-DB96-4B5A-AD58-B0670E990ACD}" type="presOf" srcId="{F41368D2-E3C4-489B-BD4B-BFF390C4CAB1}" destId="{FAA8D8EC-5134-4F31-8634-222FF8725660}" srcOrd="0" destOrd="0" presId="urn:microsoft.com/office/officeart/2005/8/layout/default#8"/>
    <dgm:cxn modelId="{82F9DBAC-989C-4C82-89AA-E2AF1F9CB5E3}" srcId="{E6784A11-9B3B-4690-BC0C-67A6644D0488}" destId="{F41368D2-E3C4-489B-BD4B-BFF390C4CAB1}" srcOrd="1" destOrd="0" parTransId="{1F4F1D97-C260-4F79-AAF6-808C90FE8EA8}" sibTransId="{6D998768-3048-4F5E-ABCF-E995199F91F9}"/>
    <dgm:cxn modelId="{E454FD35-A404-4A0D-B5C7-86F53B8C031C}" type="presOf" srcId="{E6784A11-9B3B-4690-BC0C-67A6644D0488}" destId="{F24F5128-9DEF-4AD1-841C-E956E4D4A21C}" srcOrd="0" destOrd="0" presId="urn:microsoft.com/office/officeart/2005/8/layout/default#8"/>
    <dgm:cxn modelId="{50FA93BF-970E-4A7D-8F39-FF67BAE7EA87}" type="presOf" srcId="{FC967F04-C9C6-4C6A-B42B-E3E0C1392BD3}" destId="{E0A1EBB7-530D-46AD-8B32-7DF78558CFA3}" srcOrd="0" destOrd="0" presId="urn:microsoft.com/office/officeart/2005/8/layout/default#8"/>
    <dgm:cxn modelId="{B178E4B7-6F7D-4CE7-AEAD-43D1C41C46B2}" type="presParOf" srcId="{F24F5128-9DEF-4AD1-841C-E956E4D4A21C}" destId="{E0A1EBB7-530D-46AD-8B32-7DF78558CFA3}" srcOrd="0" destOrd="0" presId="urn:microsoft.com/office/officeart/2005/8/layout/default#8"/>
    <dgm:cxn modelId="{3CDDDA65-66B8-451F-8560-27E3DA97A793}" type="presParOf" srcId="{F24F5128-9DEF-4AD1-841C-E956E4D4A21C}" destId="{25A36368-295D-487F-B4DD-D3F45E211B7E}" srcOrd="1" destOrd="0" presId="urn:microsoft.com/office/officeart/2005/8/layout/default#8"/>
    <dgm:cxn modelId="{070559CA-94A1-4E97-9213-7CA46D20AA0F}" type="presParOf" srcId="{F24F5128-9DEF-4AD1-841C-E956E4D4A21C}" destId="{FAA8D8EC-5134-4F31-8634-222FF8725660}" srcOrd="2" destOrd="0" presId="urn:microsoft.com/office/officeart/2005/8/layout/default#8"/>
    <dgm:cxn modelId="{72522BD3-D942-4469-A741-A0F9BA080F04}" type="presParOf" srcId="{F24F5128-9DEF-4AD1-841C-E956E4D4A21C}" destId="{122E2E15-A6E9-47F2-84A9-8BAA2FE9CC22}" srcOrd="3" destOrd="0" presId="urn:microsoft.com/office/officeart/2005/8/layout/default#8"/>
    <dgm:cxn modelId="{2B9ED6B9-2BA6-473D-B407-C42E7D7D9C45}" type="presParOf" srcId="{F24F5128-9DEF-4AD1-841C-E956E4D4A21C}" destId="{2044DD82-AB1C-4F67-ABF9-6F4124697D9D}" srcOrd="4" destOrd="0" presId="urn:microsoft.com/office/officeart/2005/8/layout/default#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DE829-25FB-4F71-B08C-3C7E420B7654}">
      <dsp:nvSpPr>
        <dsp:cNvPr id="0" name=""/>
        <dsp:cNvSpPr/>
      </dsp:nvSpPr>
      <dsp:spPr>
        <a:xfrm>
          <a:off x="2189211" y="1676398"/>
          <a:ext cx="1299917" cy="1299917"/>
        </a:xfrm>
        <a:prstGeom prst="ellipse">
          <a:avLst/>
        </a:prstGeom>
        <a:solidFill>
          <a:srgbClr val="00B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Calibri" panose="020F0502020204030204" pitchFamily="34" charset="0"/>
            </a:rPr>
            <a:t>Admin and Indigent Health</a:t>
          </a:r>
        </a:p>
      </dsp:txBody>
      <dsp:txXfrm>
        <a:off x="2379579" y="1866766"/>
        <a:ext cx="919181" cy="919181"/>
      </dsp:txXfrm>
    </dsp:sp>
    <dsp:sp modelId="{BCDDFC1C-DCB7-498B-BAB8-C3880FD3620A}">
      <dsp:nvSpPr>
        <dsp:cNvPr id="0" name=""/>
        <dsp:cNvSpPr/>
      </dsp:nvSpPr>
      <dsp:spPr>
        <a:xfrm rot="16195300">
          <a:off x="2658859" y="1476750"/>
          <a:ext cx="358354" cy="40942"/>
        </a:xfrm>
        <a:custGeom>
          <a:avLst/>
          <a:gdLst/>
          <a:ahLst/>
          <a:cxnLst/>
          <a:rect l="0" t="0" r="0" b="0"/>
          <a:pathLst>
            <a:path>
              <a:moveTo>
                <a:pt x="0" y="20471"/>
              </a:moveTo>
              <a:lnTo>
                <a:pt x="358354" y="20471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829077" y="1488262"/>
        <a:ext cx="17917" cy="17917"/>
      </dsp:txXfrm>
    </dsp:sp>
    <dsp:sp modelId="{56614564-7366-4ED8-A6FD-C0E4781610FE}">
      <dsp:nvSpPr>
        <dsp:cNvPr id="0" name=""/>
        <dsp:cNvSpPr/>
      </dsp:nvSpPr>
      <dsp:spPr>
        <a:xfrm>
          <a:off x="2186944" y="18128"/>
          <a:ext cx="1299917" cy="1299917"/>
        </a:xfrm>
        <a:prstGeom prst="ellipse">
          <a:avLst/>
        </a:prstGeom>
        <a:solidFill>
          <a:srgbClr val="00B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Calibri" panose="020F0502020204030204" pitchFamily="34" charset="0"/>
            </a:rPr>
            <a:t>Public Health</a:t>
          </a:r>
        </a:p>
      </dsp:txBody>
      <dsp:txXfrm>
        <a:off x="2377312" y="208496"/>
        <a:ext cx="919181" cy="919181"/>
      </dsp:txXfrm>
    </dsp:sp>
    <dsp:sp modelId="{37072CB8-96E1-40DF-B9CD-204DC3608440}">
      <dsp:nvSpPr>
        <dsp:cNvPr id="0" name=""/>
        <dsp:cNvSpPr/>
      </dsp:nvSpPr>
      <dsp:spPr>
        <a:xfrm rot="1875319">
          <a:off x="3332024" y="2867522"/>
          <a:ext cx="865000" cy="40942"/>
        </a:xfrm>
        <a:custGeom>
          <a:avLst/>
          <a:gdLst/>
          <a:ahLst/>
          <a:cxnLst/>
          <a:rect l="0" t="0" r="0" b="0"/>
          <a:pathLst>
            <a:path>
              <a:moveTo>
                <a:pt x="0" y="20471"/>
              </a:moveTo>
              <a:lnTo>
                <a:pt x="865000" y="20471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42899" y="2866368"/>
        <a:ext cx="43250" cy="43250"/>
      </dsp:txXfrm>
    </dsp:sp>
    <dsp:sp modelId="{D237E532-458C-498D-AE62-2E248E36F864}">
      <dsp:nvSpPr>
        <dsp:cNvPr id="0" name=""/>
        <dsp:cNvSpPr/>
      </dsp:nvSpPr>
      <dsp:spPr>
        <a:xfrm>
          <a:off x="4023806" y="2814899"/>
          <a:ext cx="1382305" cy="1299904"/>
        </a:xfrm>
        <a:prstGeom prst="ellipse">
          <a:avLst/>
        </a:prstGeom>
        <a:solidFill>
          <a:srgbClr val="00B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Calibri" panose="020F0502020204030204" pitchFamily="34" charset="0"/>
            </a:rPr>
            <a:t>Highland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Calibri" panose="020F0502020204030204" pitchFamily="34" charset="0"/>
            </a:rPr>
            <a:t>Fairmont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alibri" panose="020F0502020204030204" pitchFamily="34" charset="0"/>
            </a:rPr>
            <a:t>Freestanding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alibri" panose="020F0502020204030204" pitchFamily="34" charset="0"/>
            </a:rPr>
            <a:t> </a:t>
          </a:r>
          <a:r>
            <a:rPr lang="en-US" sz="1400" b="1" kern="1200" dirty="0">
              <a:latin typeface="Calibri" panose="020F0502020204030204" pitchFamily="34" charset="0"/>
            </a:rPr>
            <a:t>clinics</a:t>
          </a:r>
        </a:p>
      </dsp:txBody>
      <dsp:txXfrm>
        <a:off x="4226240" y="3005266"/>
        <a:ext cx="977437" cy="919170"/>
      </dsp:txXfrm>
    </dsp:sp>
    <dsp:sp modelId="{6271F3E0-DA0F-41CD-8059-BF8538ECD912}">
      <dsp:nvSpPr>
        <dsp:cNvPr id="0" name=""/>
        <dsp:cNvSpPr/>
      </dsp:nvSpPr>
      <dsp:spPr>
        <a:xfrm rot="5404517">
          <a:off x="2625396" y="3168482"/>
          <a:ext cx="425278" cy="40942"/>
        </a:xfrm>
        <a:custGeom>
          <a:avLst/>
          <a:gdLst/>
          <a:ahLst/>
          <a:cxnLst/>
          <a:rect l="0" t="0" r="0" b="0"/>
          <a:pathLst>
            <a:path>
              <a:moveTo>
                <a:pt x="0" y="20471"/>
              </a:moveTo>
              <a:lnTo>
                <a:pt x="425278" y="20471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827404" y="3178321"/>
        <a:ext cx="21263" cy="21263"/>
      </dsp:txXfrm>
    </dsp:sp>
    <dsp:sp modelId="{6EBFBF23-2EE6-4329-A028-284E145B1EFA}">
      <dsp:nvSpPr>
        <dsp:cNvPr id="0" name=""/>
        <dsp:cNvSpPr/>
      </dsp:nvSpPr>
      <dsp:spPr>
        <a:xfrm>
          <a:off x="2186944" y="3401592"/>
          <a:ext cx="1299917" cy="1299917"/>
        </a:xfrm>
        <a:prstGeom prst="ellipse">
          <a:avLst/>
        </a:prstGeom>
        <a:solidFill>
          <a:srgbClr val="00B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Calibri" panose="020F0502020204030204" pitchFamily="34" charset="0"/>
            </a:rPr>
            <a:t>EMS</a:t>
          </a:r>
        </a:p>
      </dsp:txBody>
      <dsp:txXfrm>
        <a:off x="2377312" y="3591960"/>
        <a:ext cx="919181" cy="919181"/>
      </dsp:txXfrm>
    </dsp:sp>
    <dsp:sp modelId="{69909538-2767-42AB-ADA0-EC219B6E3A3C}">
      <dsp:nvSpPr>
        <dsp:cNvPr id="0" name=""/>
        <dsp:cNvSpPr/>
      </dsp:nvSpPr>
      <dsp:spPr>
        <a:xfrm rot="10732101">
          <a:off x="1794964" y="2322616"/>
          <a:ext cx="394412" cy="40942"/>
        </a:xfrm>
        <a:custGeom>
          <a:avLst/>
          <a:gdLst/>
          <a:ahLst/>
          <a:cxnLst/>
          <a:rect l="0" t="0" r="0" b="0"/>
          <a:pathLst>
            <a:path>
              <a:moveTo>
                <a:pt x="0" y="20471"/>
              </a:moveTo>
              <a:lnTo>
                <a:pt x="394412" y="20471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982310" y="2333227"/>
        <a:ext cx="19720" cy="19720"/>
      </dsp:txXfrm>
    </dsp:sp>
    <dsp:sp modelId="{87B83CE2-FA1C-472E-8E2B-5FF5E62B7705}">
      <dsp:nvSpPr>
        <dsp:cNvPr id="0" name=""/>
        <dsp:cNvSpPr/>
      </dsp:nvSpPr>
      <dsp:spPr>
        <a:xfrm>
          <a:off x="495212" y="1709860"/>
          <a:ext cx="1299917" cy="1299917"/>
        </a:xfrm>
        <a:prstGeom prst="ellipse">
          <a:avLst/>
        </a:prstGeom>
        <a:solidFill>
          <a:srgbClr val="00B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Calibri" panose="020F0502020204030204" pitchFamily="34" charset="0"/>
            </a:rPr>
            <a:t>Behavioral</a:t>
          </a:r>
          <a:r>
            <a:rPr lang="en-US" sz="1400" b="1" kern="1200" dirty="0"/>
            <a:t> </a:t>
          </a:r>
          <a:r>
            <a:rPr lang="en-US" sz="1400" b="1" kern="1200" dirty="0">
              <a:latin typeface="Calibri" panose="020F0502020204030204" pitchFamily="34" charset="0"/>
            </a:rPr>
            <a:t>Health</a:t>
          </a:r>
        </a:p>
      </dsp:txBody>
      <dsp:txXfrm>
        <a:off x="685580" y="1900228"/>
        <a:ext cx="919181" cy="9191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BE726-80A7-4A05-95C0-98D102C7A12D}">
      <dsp:nvSpPr>
        <dsp:cNvPr id="0" name=""/>
        <dsp:cNvSpPr/>
      </dsp:nvSpPr>
      <dsp:spPr>
        <a:xfrm>
          <a:off x="186" y="74562"/>
          <a:ext cx="725537" cy="4353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Calibri" panose="020F0502020204030204" pitchFamily="34" charset="0"/>
            </a:rPr>
            <a:t>Asian</a:t>
          </a:r>
        </a:p>
      </dsp:txBody>
      <dsp:txXfrm>
        <a:off x="186" y="74562"/>
        <a:ext cx="725537" cy="435322"/>
      </dsp:txXfrm>
    </dsp:sp>
    <dsp:sp modelId="{2FFD3393-2B8E-40DF-9E97-C77B1E368C86}">
      <dsp:nvSpPr>
        <dsp:cNvPr id="0" name=""/>
        <dsp:cNvSpPr/>
      </dsp:nvSpPr>
      <dsp:spPr>
        <a:xfrm>
          <a:off x="798276" y="74562"/>
          <a:ext cx="725537" cy="4353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Calibri" panose="020F0502020204030204" pitchFamily="34" charset="0"/>
            </a:rPr>
            <a:t>La </a:t>
          </a:r>
          <a:r>
            <a:rPr lang="en-US" sz="1200" b="1" kern="1200" dirty="0" err="1">
              <a:latin typeface="Calibri" panose="020F0502020204030204" pitchFamily="34" charset="0"/>
            </a:rPr>
            <a:t>Clinica</a:t>
          </a:r>
          <a:endParaRPr lang="en-US" sz="1200" b="1" kern="1200" dirty="0">
            <a:latin typeface="Calibri" panose="020F0502020204030204" pitchFamily="34" charset="0"/>
          </a:endParaRPr>
        </a:p>
      </dsp:txBody>
      <dsp:txXfrm>
        <a:off x="798276" y="74562"/>
        <a:ext cx="725537" cy="435322"/>
      </dsp:txXfrm>
    </dsp:sp>
    <dsp:sp modelId="{72FA76C7-F53F-470E-A8BE-066574E2BFDD}">
      <dsp:nvSpPr>
        <dsp:cNvPr id="0" name=""/>
        <dsp:cNvSpPr/>
      </dsp:nvSpPr>
      <dsp:spPr>
        <a:xfrm>
          <a:off x="186" y="582438"/>
          <a:ext cx="725537" cy="4353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Calibri" panose="020F0502020204030204" pitchFamily="34" charset="0"/>
            </a:rPr>
            <a:t>Tri-City</a:t>
          </a:r>
        </a:p>
      </dsp:txBody>
      <dsp:txXfrm>
        <a:off x="186" y="582438"/>
        <a:ext cx="725537" cy="435322"/>
      </dsp:txXfrm>
    </dsp:sp>
    <dsp:sp modelId="{3B4F0E0C-3E25-409E-A3C9-B831F8D3CB85}">
      <dsp:nvSpPr>
        <dsp:cNvPr id="0" name=""/>
        <dsp:cNvSpPr/>
      </dsp:nvSpPr>
      <dsp:spPr>
        <a:xfrm>
          <a:off x="798276" y="582438"/>
          <a:ext cx="725537" cy="4353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>
              <a:latin typeface="Calibri" panose="020F0502020204030204" pitchFamily="34" charset="0"/>
            </a:rPr>
            <a:t>Tiburcio</a:t>
          </a:r>
          <a:r>
            <a:rPr lang="en-US" sz="1200" kern="1200" dirty="0"/>
            <a:t> </a:t>
          </a:r>
          <a:r>
            <a:rPr lang="en-US" sz="1200" b="1" kern="1200" dirty="0">
              <a:latin typeface="Calibri" panose="020F0502020204030204" pitchFamily="34" charset="0"/>
            </a:rPr>
            <a:t>Vasquez</a:t>
          </a:r>
        </a:p>
      </dsp:txBody>
      <dsp:txXfrm>
        <a:off x="798276" y="582438"/>
        <a:ext cx="725537" cy="435322"/>
      </dsp:txXfrm>
    </dsp:sp>
    <dsp:sp modelId="{18F7BE26-38F7-4D17-8B05-C6C3FF880AD1}">
      <dsp:nvSpPr>
        <dsp:cNvPr id="0" name=""/>
        <dsp:cNvSpPr/>
      </dsp:nvSpPr>
      <dsp:spPr>
        <a:xfrm>
          <a:off x="304799" y="1090314"/>
          <a:ext cx="914401" cy="4353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Calibri" panose="020F0502020204030204" pitchFamily="34" charset="0"/>
            </a:rPr>
            <a:t>Valley</a:t>
          </a:r>
          <a:r>
            <a:rPr lang="en-US" sz="1000" kern="1200" dirty="0"/>
            <a:t> </a:t>
          </a:r>
          <a:r>
            <a:rPr lang="en-US" sz="1200" b="1" kern="1200" dirty="0">
              <a:latin typeface="Calibri" panose="020F0502020204030204" pitchFamily="34" charset="0"/>
            </a:rPr>
            <a:t>Community</a:t>
          </a:r>
        </a:p>
      </dsp:txBody>
      <dsp:txXfrm>
        <a:off x="304799" y="1090314"/>
        <a:ext cx="914401" cy="4353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1EBB7-530D-46AD-8B32-7DF78558CFA3}">
      <dsp:nvSpPr>
        <dsp:cNvPr id="0" name=""/>
        <dsp:cNvSpPr/>
      </dsp:nvSpPr>
      <dsp:spPr>
        <a:xfrm>
          <a:off x="251995" y="1071"/>
          <a:ext cx="760928" cy="4565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Calibri" panose="020F0502020204030204" pitchFamily="34" charset="0"/>
            </a:rPr>
            <a:t>West Oakland</a:t>
          </a:r>
        </a:p>
      </dsp:txBody>
      <dsp:txXfrm>
        <a:off x="251995" y="1071"/>
        <a:ext cx="760928" cy="456557"/>
      </dsp:txXfrm>
    </dsp:sp>
    <dsp:sp modelId="{FAA8D8EC-5134-4F31-8634-222FF8725660}">
      <dsp:nvSpPr>
        <dsp:cNvPr id="0" name=""/>
        <dsp:cNvSpPr/>
      </dsp:nvSpPr>
      <dsp:spPr>
        <a:xfrm>
          <a:off x="285811" y="533721"/>
          <a:ext cx="760928" cy="4565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Calibri" panose="020F0502020204030204" pitchFamily="34" charset="0"/>
            </a:rPr>
            <a:t>Over</a:t>
          </a:r>
          <a:r>
            <a:rPr lang="en-US" sz="1400" kern="1200" dirty="0"/>
            <a:t> </a:t>
          </a:r>
          <a:r>
            <a:rPr lang="en-US" sz="1200" b="1" kern="1200" dirty="0">
              <a:latin typeface="Calibri" panose="020F0502020204030204" pitchFamily="34" charset="0"/>
            </a:rPr>
            <a:t>60</a:t>
          </a:r>
        </a:p>
      </dsp:txBody>
      <dsp:txXfrm>
        <a:off x="285811" y="533721"/>
        <a:ext cx="760928" cy="456557"/>
      </dsp:txXfrm>
    </dsp:sp>
    <dsp:sp modelId="{2044DD82-AB1C-4F67-ABF9-6F4124697D9D}">
      <dsp:nvSpPr>
        <dsp:cNvPr id="0" name=""/>
        <dsp:cNvSpPr/>
      </dsp:nvSpPr>
      <dsp:spPr>
        <a:xfrm>
          <a:off x="251995" y="1066371"/>
          <a:ext cx="760928" cy="4565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Calibri" panose="020F0502020204030204" pitchFamily="34" charset="0"/>
            </a:rPr>
            <a:t>Native</a:t>
          </a:r>
          <a:r>
            <a:rPr lang="en-US" sz="1200" kern="1200" dirty="0"/>
            <a:t> </a:t>
          </a:r>
          <a:r>
            <a:rPr lang="en-US" sz="1200" b="1" kern="1200" dirty="0">
              <a:latin typeface="Calibri" panose="020F0502020204030204" pitchFamily="34" charset="0"/>
            </a:rPr>
            <a:t>American</a:t>
          </a:r>
        </a:p>
      </dsp:txBody>
      <dsp:txXfrm>
        <a:off x="251995" y="1066371"/>
        <a:ext cx="760928" cy="4565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BE726-80A7-4A05-95C0-98D102C7A12D}">
      <dsp:nvSpPr>
        <dsp:cNvPr id="0" name=""/>
        <dsp:cNvSpPr/>
      </dsp:nvSpPr>
      <dsp:spPr>
        <a:xfrm>
          <a:off x="176" y="110839"/>
          <a:ext cx="689260" cy="413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Calibri" panose="020F0502020204030204" pitchFamily="34" charset="0"/>
            </a:rPr>
            <a:t>Asian</a:t>
          </a:r>
        </a:p>
      </dsp:txBody>
      <dsp:txXfrm>
        <a:off x="176" y="110839"/>
        <a:ext cx="689260" cy="413556"/>
      </dsp:txXfrm>
    </dsp:sp>
    <dsp:sp modelId="{2FFD3393-2B8E-40DF-9E97-C77B1E368C86}">
      <dsp:nvSpPr>
        <dsp:cNvPr id="0" name=""/>
        <dsp:cNvSpPr/>
      </dsp:nvSpPr>
      <dsp:spPr>
        <a:xfrm>
          <a:off x="758363" y="110839"/>
          <a:ext cx="689260" cy="413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Calibri" panose="020F0502020204030204" pitchFamily="34" charset="0"/>
            </a:rPr>
            <a:t>La</a:t>
          </a:r>
          <a:r>
            <a:rPr lang="en-US" sz="900" b="1" kern="1200" dirty="0"/>
            <a:t> </a:t>
          </a:r>
          <a:r>
            <a:rPr lang="en-US" sz="1200" b="1" kern="1200" dirty="0" err="1">
              <a:latin typeface="Calibri" panose="020F0502020204030204" pitchFamily="34" charset="0"/>
            </a:rPr>
            <a:t>Clinica</a:t>
          </a:r>
          <a:endParaRPr lang="en-US" sz="1200" b="1" kern="1200" dirty="0">
            <a:latin typeface="Calibri" panose="020F0502020204030204" pitchFamily="34" charset="0"/>
          </a:endParaRPr>
        </a:p>
      </dsp:txBody>
      <dsp:txXfrm>
        <a:off x="758363" y="110839"/>
        <a:ext cx="689260" cy="413556"/>
      </dsp:txXfrm>
    </dsp:sp>
    <dsp:sp modelId="{72FA76C7-F53F-470E-A8BE-066574E2BFDD}">
      <dsp:nvSpPr>
        <dsp:cNvPr id="0" name=""/>
        <dsp:cNvSpPr/>
      </dsp:nvSpPr>
      <dsp:spPr>
        <a:xfrm>
          <a:off x="176" y="593321"/>
          <a:ext cx="689260" cy="413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Calibri" panose="020F0502020204030204" pitchFamily="34" charset="0"/>
            </a:rPr>
            <a:t>Tri-City</a:t>
          </a:r>
        </a:p>
      </dsp:txBody>
      <dsp:txXfrm>
        <a:off x="176" y="593321"/>
        <a:ext cx="689260" cy="413556"/>
      </dsp:txXfrm>
    </dsp:sp>
    <dsp:sp modelId="{3B4F0E0C-3E25-409E-A3C9-B831F8D3CB85}">
      <dsp:nvSpPr>
        <dsp:cNvPr id="0" name=""/>
        <dsp:cNvSpPr/>
      </dsp:nvSpPr>
      <dsp:spPr>
        <a:xfrm>
          <a:off x="758363" y="593321"/>
          <a:ext cx="689260" cy="413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>
              <a:latin typeface="Calibri" panose="020F0502020204030204" pitchFamily="34" charset="0"/>
            </a:rPr>
            <a:t>Tiburcio</a:t>
          </a:r>
          <a:r>
            <a:rPr lang="en-US" sz="1100" kern="1200" dirty="0"/>
            <a:t> </a:t>
          </a:r>
          <a:r>
            <a:rPr lang="en-US" sz="1200" b="1" kern="1200" dirty="0">
              <a:latin typeface="Calibri" panose="020F0502020204030204" pitchFamily="34" charset="0"/>
            </a:rPr>
            <a:t>Vasquez</a:t>
          </a:r>
        </a:p>
      </dsp:txBody>
      <dsp:txXfrm>
        <a:off x="758363" y="593321"/>
        <a:ext cx="689260" cy="413556"/>
      </dsp:txXfrm>
    </dsp:sp>
    <dsp:sp modelId="{18F7BE26-38F7-4D17-8B05-C6C3FF880AD1}">
      <dsp:nvSpPr>
        <dsp:cNvPr id="0" name=""/>
        <dsp:cNvSpPr/>
      </dsp:nvSpPr>
      <dsp:spPr>
        <a:xfrm>
          <a:off x="190498" y="1075804"/>
          <a:ext cx="1066802" cy="413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Calibri" panose="020F0502020204030204" pitchFamily="34" charset="0"/>
            </a:rPr>
            <a:t>Valley Community</a:t>
          </a:r>
        </a:p>
      </dsp:txBody>
      <dsp:txXfrm>
        <a:off x="190498" y="1075804"/>
        <a:ext cx="1066802" cy="4135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1EBB7-530D-46AD-8B32-7DF78558CFA3}">
      <dsp:nvSpPr>
        <dsp:cNvPr id="0" name=""/>
        <dsp:cNvSpPr/>
      </dsp:nvSpPr>
      <dsp:spPr>
        <a:xfrm>
          <a:off x="381000" y="0"/>
          <a:ext cx="761999" cy="45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Calibri" panose="020F0502020204030204" pitchFamily="34" charset="0"/>
            </a:rPr>
            <a:t>West Oakland</a:t>
          </a:r>
        </a:p>
      </dsp:txBody>
      <dsp:txXfrm>
        <a:off x="381000" y="0"/>
        <a:ext cx="761999" cy="457200"/>
      </dsp:txXfrm>
    </dsp:sp>
    <dsp:sp modelId="{FAA8D8EC-5134-4F31-8634-222FF8725660}">
      <dsp:nvSpPr>
        <dsp:cNvPr id="0" name=""/>
        <dsp:cNvSpPr/>
      </dsp:nvSpPr>
      <dsp:spPr>
        <a:xfrm>
          <a:off x="381000" y="533400"/>
          <a:ext cx="761999" cy="45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Calibri" panose="020F0502020204030204" pitchFamily="34" charset="0"/>
            </a:rPr>
            <a:t>Lifelong</a:t>
          </a:r>
        </a:p>
      </dsp:txBody>
      <dsp:txXfrm>
        <a:off x="381000" y="533400"/>
        <a:ext cx="761999" cy="457200"/>
      </dsp:txXfrm>
    </dsp:sp>
    <dsp:sp modelId="{2044DD82-AB1C-4F67-ABF9-6F4124697D9D}">
      <dsp:nvSpPr>
        <dsp:cNvPr id="0" name=""/>
        <dsp:cNvSpPr/>
      </dsp:nvSpPr>
      <dsp:spPr>
        <a:xfrm>
          <a:off x="381000" y="1066800"/>
          <a:ext cx="761999" cy="45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Calibri" panose="020F0502020204030204" pitchFamily="34" charset="0"/>
            </a:rPr>
            <a:t>Native American</a:t>
          </a:r>
        </a:p>
      </dsp:txBody>
      <dsp:txXfrm>
        <a:off x="381000" y="1066800"/>
        <a:ext cx="761999" cy="4572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BE726-80A7-4A05-95C0-98D102C7A12D}">
      <dsp:nvSpPr>
        <dsp:cNvPr id="0" name=""/>
        <dsp:cNvSpPr/>
      </dsp:nvSpPr>
      <dsp:spPr>
        <a:xfrm>
          <a:off x="176" y="110839"/>
          <a:ext cx="689260" cy="413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Calibri" panose="020F0502020204030204" pitchFamily="34" charset="0"/>
            </a:rPr>
            <a:t>Asian</a:t>
          </a:r>
        </a:p>
      </dsp:txBody>
      <dsp:txXfrm>
        <a:off x="176" y="110839"/>
        <a:ext cx="689260" cy="413556"/>
      </dsp:txXfrm>
    </dsp:sp>
    <dsp:sp modelId="{2FFD3393-2B8E-40DF-9E97-C77B1E368C86}">
      <dsp:nvSpPr>
        <dsp:cNvPr id="0" name=""/>
        <dsp:cNvSpPr/>
      </dsp:nvSpPr>
      <dsp:spPr>
        <a:xfrm>
          <a:off x="758363" y="110839"/>
          <a:ext cx="689260" cy="413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La </a:t>
          </a:r>
          <a:r>
            <a:rPr lang="en-US" sz="1200" b="1" kern="1200" dirty="0" err="1">
              <a:latin typeface="Calibri" panose="020F0502020204030204" pitchFamily="34" charset="0"/>
            </a:rPr>
            <a:t>Clinica</a:t>
          </a:r>
          <a:endParaRPr lang="en-US" sz="1200" b="1" kern="1200" dirty="0">
            <a:latin typeface="Calibri" panose="020F0502020204030204" pitchFamily="34" charset="0"/>
          </a:endParaRPr>
        </a:p>
      </dsp:txBody>
      <dsp:txXfrm>
        <a:off x="758363" y="110839"/>
        <a:ext cx="689260" cy="413556"/>
      </dsp:txXfrm>
    </dsp:sp>
    <dsp:sp modelId="{72FA76C7-F53F-470E-A8BE-066574E2BFDD}">
      <dsp:nvSpPr>
        <dsp:cNvPr id="0" name=""/>
        <dsp:cNvSpPr/>
      </dsp:nvSpPr>
      <dsp:spPr>
        <a:xfrm>
          <a:off x="176" y="593321"/>
          <a:ext cx="689260" cy="413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Calibri" panose="020F0502020204030204" pitchFamily="34" charset="0"/>
            </a:rPr>
            <a:t>Tri-City</a:t>
          </a:r>
        </a:p>
      </dsp:txBody>
      <dsp:txXfrm>
        <a:off x="176" y="593321"/>
        <a:ext cx="689260" cy="413556"/>
      </dsp:txXfrm>
    </dsp:sp>
    <dsp:sp modelId="{3B4F0E0C-3E25-409E-A3C9-B831F8D3CB85}">
      <dsp:nvSpPr>
        <dsp:cNvPr id="0" name=""/>
        <dsp:cNvSpPr/>
      </dsp:nvSpPr>
      <dsp:spPr>
        <a:xfrm>
          <a:off x="758363" y="593321"/>
          <a:ext cx="689260" cy="413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>
              <a:latin typeface="Calibri" panose="020F0502020204030204" pitchFamily="34" charset="0"/>
            </a:rPr>
            <a:t>Tiburcio</a:t>
          </a:r>
          <a:r>
            <a:rPr lang="en-US" sz="1200" kern="1200" dirty="0">
              <a:latin typeface="Calibri" panose="020F0502020204030204" pitchFamily="34" charset="0"/>
            </a:rPr>
            <a:t> </a:t>
          </a:r>
          <a:r>
            <a:rPr lang="en-US" sz="1200" b="1" kern="1200" dirty="0">
              <a:latin typeface="Calibri" panose="020F0502020204030204" pitchFamily="34" charset="0"/>
            </a:rPr>
            <a:t>Vasquez</a:t>
          </a:r>
        </a:p>
      </dsp:txBody>
      <dsp:txXfrm>
        <a:off x="758363" y="593321"/>
        <a:ext cx="689260" cy="413556"/>
      </dsp:txXfrm>
    </dsp:sp>
    <dsp:sp modelId="{18F7BE26-38F7-4D17-8B05-C6C3FF880AD1}">
      <dsp:nvSpPr>
        <dsp:cNvPr id="0" name=""/>
        <dsp:cNvSpPr/>
      </dsp:nvSpPr>
      <dsp:spPr>
        <a:xfrm>
          <a:off x="417372" y="1088620"/>
          <a:ext cx="689260" cy="413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Calibri" panose="020F0502020204030204" pitchFamily="34" charset="0"/>
            </a:rPr>
            <a:t>Axis</a:t>
          </a:r>
        </a:p>
      </dsp:txBody>
      <dsp:txXfrm>
        <a:off x="417372" y="1088620"/>
        <a:ext cx="689260" cy="4135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1EBB7-530D-46AD-8B32-7DF78558CFA3}">
      <dsp:nvSpPr>
        <dsp:cNvPr id="0" name=""/>
        <dsp:cNvSpPr/>
      </dsp:nvSpPr>
      <dsp:spPr>
        <a:xfrm>
          <a:off x="381000" y="0"/>
          <a:ext cx="761999" cy="45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Calibri" panose="020F0502020204030204" pitchFamily="34" charset="0"/>
            </a:rPr>
            <a:t>West</a:t>
          </a:r>
          <a:r>
            <a:rPr lang="en-US" sz="1200" kern="1200" dirty="0">
              <a:latin typeface="Calibri" panose="020F0502020204030204" pitchFamily="34" charset="0"/>
            </a:rPr>
            <a:t> </a:t>
          </a:r>
          <a:r>
            <a:rPr lang="en-US" sz="1200" b="1" kern="1200" dirty="0">
              <a:latin typeface="Calibri" panose="020F0502020204030204" pitchFamily="34" charset="0"/>
            </a:rPr>
            <a:t>Oakland</a:t>
          </a:r>
        </a:p>
      </dsp:txBody>
      <dsp:txXfrm>
        <a:off x="381000" y="0"/>
        <a:ext cx="761999" cy="457200"/>
      </dsp:txXfrm>
    </dsp:sp>
    <dsp:sp modelId="{FAA8D8EC-5134-4F31-8634-222FF8725660}">
      <dsp:nvSpPr>
        <dsp:cNvPr id="0" name=""/>
        <dsp:cNvSpPr/>
      </dsp:nvSpPr>
      <dsp:spPr>
        <a:xfrm>
          <a:off x="381000" y="533400"/>
          <a:ext cx="761999" cy="45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>
              <a:latin typeface="Calibri" panose="020F0502020204030204" pitchFamily="34" charset="0"/>
            </a:rPr>
            <a:t>LifeLong</a:t>
          </a:r>
          <a:endParaRPr lang="en-US" sz="1200" b="1" kern="1200" dirty="0">
            <a:latin typeface="Calibri" panose="020F0502020204030204" pitchFamily="34" charset="0"/>
          </a:endParaRPr>
        </a:p>
      </dsp:txBody>
      <dsp:txXfrm>
        <a:off x="381000" y="533400"/>
        <a:ext cx="761999" cy="457200"/>
      </dsp:txXfrm>
    </dsp:sp>
    <dsp:sp modelId="{2044DD82-AB1C-4F67-ABF9-6F4124697D9D}">
      <dsp:nvSpPr>
        <dsp:cNvPr id="0" name=""/>
        <dsp:cNvSpPr/>
      </dsp:nvSpPr>
      <dsp:spPr>
        <a:xfrm>
          <a:off x="381000" y="1066800"/>
          <a:ext cx="761999" cy="45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Calibri" panose="020F0502020204030204" pitchFamily="34" charset="0"/>
            </a:rPr>
            <a:t>Native American</a:t>
          </a:r>
        </a:p>
      </dsp:txBody>
      <dsp:txXfrm>
        <a:off x="381000" y="1066800"/>
        <a:ext cx="761999" cy="457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59178-569C-461D-95C5-BCF357E14DD5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4642C-B405-4901-B4DC-5FB6E93E0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83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80BC24-8593-49BF-A981-AC7FAF76A546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4AC8AE-BB5C-4DC4-9CE5-B00B6D12F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6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AC8AE-BB5C-4DC4-9CE5-B00B6D12F2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27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AC8AE-BB5C-4DC4-9CE5-B00B6D12F2F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51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AC8AE-BB5C-4DC4-9CE5-B00B6D12F2F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00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AC8AE-BB5C-4DC4-9CE5-B00B6D12F2F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8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AC8AE-BB5C-4DC4-9CE5-B00B6D12F2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33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D132523-8FE4-4C0D-8D03-A840592C7958}" type="slidenum">
              <a:rPr lang="en-US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420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318BB-B435-455E-9580-715884C2AAE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81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39988A-1F1E-4DC8-A9B9-B656E796FB2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544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39988A-1F1E-4DC8-A9B9-B656E796FB2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44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AC8AE-BB5C-4DC4-9CE5-B00B6D12F2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92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D12A5-F688-40C7-B3D7-9940FDFE36DC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65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D12A5-F688-40C7-B3D7-9940FDFE36D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72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C501-F561-403F-AE6A-307287ECBCA7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C6B35A6-67A6-4F50-9046-72CE90087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067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C501-F561-403F-AE6A-307287ECBCA7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35A6-67A6-4F50-9046-72CE90087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95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C501-F561-403F-AE6A-307287ECBCA7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35A6-67A6-4F50-9046-72CE90087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342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C501-F561-403F-AE6A-307287ECBCA7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C6B35A6-67A6-4F50-9046-72CE90087C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C501-F561-403F-AE6A-307287ECBCA7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35A6-67A6-4F50-9046-72CE90087C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C501-F561-403F-AE6A-307287ECBCA7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B35A6-67A6-4F50-9046-72CE90087C2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C501-F561-403F-AE6A-307287ECBCA7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35A6-67A6-4F50-9046-72CE90087C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C501-F561-403F-AE6A-307287ECBCA7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35A6-67A6-4F50-9046-72CE90087C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C501-F561-403F-AE6A-307287ECBCA7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35A6-67A6-4F50-9046-72CE90087C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C501-F561-403F-AE6A-307287ECBCA7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35A6-67A6-4F50-9046-72CE90087C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C501-F561-403F-AE6A-307287ECBCA7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35A6-67A6-4F50-9046-72CE90087C2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C501-F561-403F-AE6A-307287ECBCA7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35A6-67A6-4F50-9046-72CE90087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860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C501-F561-403F-AE6A-307287ECBCA7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C6B35A6-67A6-4F50-9046-72CE90087C2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C501-F561-403F-AE6A-307287ECBCA7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35A6-67A6-4F50-9046-72CE90087C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C501-F561-403F-AE6A-307287ECBCA7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35A6-67A6-4F50-9046-72CE90087C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C501-F561-403F-AE6A-307287ECBCA7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B35A6-67A6-4F50-9046-72CE90087C2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540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C501-F561-403F-AE6A-307287ECBCA7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35A6-67A6-4F50-9046-72CE90087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567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C501-F561-403F-AE6A-307287ECBCA7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35A6-67A6-4F50-9046-72CE90087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144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C501-F561-403F-AE6A-307287ECBCA7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35A6-67A6-4F50-9046-72CE90087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696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C501-F561-403F-AE6A-307287ECBCA7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35A6-67A6-4F50-9046-72CE90087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190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C501-F561-403F-AE6A-307287ECBCA7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35A6-67A6-4F50-9046-72CE90087C2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992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C501-F561-403F-AE6A-307287ECBCA7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C6B35A6-67A6-4F50-9046-72CE90087C2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6391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0D9C501-F561-403F-AE6A-307287ECBCA7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8C6B35A6-67A6-4F50-9046-72CE90087C2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5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0D9C501-F561-403F-AE6A-307287ECBCA7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8C6B35A6-67A6-4F50-9046-72CE90087C2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90133"/>
            <a:ext cx="9525000" cy="3785652"/>
          </a:xfrm>
          <a:noFill/>
          <a:ln w="1905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FFFF66"/>
              </a:buClr>
            </a:pP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itchFamily="34" charset="0"/>
              </a:rPr>
              <a:t>Alameda County </a:t>
            </a:r>
            <a:b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itchFamily="34" charset="0"/>
              </a:rPr>
            </a:b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itchFamily="34" charset="0"/>
              </a:rPr>
              <a:t>Health Care System </a:t>
            </a:r>
            <a:r>
              <a:rPr lang="en-US" sz="4000" b="1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itchFamily="34" charset="0"/>
              </a:rPr>
              <a:t>Overview</a:t>
            </a:r>
            <a:br>
              <a:rPr lang="en-US" sz="4000" b="1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itchFamily="34" charset="0"/>
              </a:rPr>
            </a:br>
            <a:r>
              <a:rPr lang="en-US" sz="4000" b="1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itchFamily="34" charset="0"/>
              </a:rPr>
              <a:t/>
            </a:r>
            <a:br>
              <a:rPr lang="en-US" sz="4000" b="1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itchFamily="34" charset="0"/>
              </a:rPr>
            </a:br>
            <a:r>
              <a:rPr lang="en-US" sz="4000" b="1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itchFamily="34" charset="0"/>
              </a:rPr>
              <a:t>To the Local </a:t>
            </a:r>
            <a:r>
              <a:rPr lang="en-US" sz="4000" b="1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itchFamily="34" charset="0"/>
              </a:rPr>
              <a:t>AGENCY Formation </a:t>
            </a:r>
            <a:r>
              <a:rPr lang="en-US" sz="4000" b="1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itchFamily="34" charset="0"/>
              </a:rPr>
              <a:t>Commission (</a:t>
            </a:r>
            <a:r>
              <a:rPr lang="en-US" sz="40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itchFamily="34" charset="0"/>
              </a:rPr>
              <a:t>lafco</a:t>
            </a:r>
            <a:r>
              <a:rPr lang="en-US" sz="4000" b="1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itchFamily="34" charset="0"/>
              </a:rPr>
              <a:t>)</a:t>
            </a:r>
            <a:br>
              <a:rPr lang="en-US" sz="4000" b="1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itchFamily="34" charset="0"/>
              </a:rPr>
            </a:br>
            <a:r>
              <a:rPr lang="en-US" sz="4000" b="1" cap="none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itchFamily="34" charset="0"/>
              </a:rPr>
              <a:t>September </a:t>
            </a:r>
            <a:r>
              <a:rPr lang="en-US" sz="4000" b="1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itchFamily="34" charset="0"/>
              </a:rPr>
              <a:t>8, 2016</a:t>
            </a:r>
            <a:endParaRPr lang="en-US" sz="4000" b="1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644" y="5562600"/>
            <a:ext cx="8991600" cy="1267179"/>
          </a:xfr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cap="none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Rebecca Gebhart, Interim Agency </a:t>
            </a:r>
            <a:r>
              <a:rPr lang="en-US" sz="3200" b="1" cap="none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sz="3200" b="1" cap="none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irector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cap="none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Health Care Services Agency</a:t>
            </a:r>
            <a:endParaRPr lang="en-US" sz="3200" b="1" cap="none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1153634" y="46047"/>
            <a:ext cx="799036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ALAMEDA COUNTY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HEALTH CARE </a:t>
            </a:r>
            <a:r>
              <a:rPr lang="en-US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SERVICES 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AGENCY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0" y="78076"/>
            <a:ext cx="10290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97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35" y="1066800"/>
            <a:ext cx="8043834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3623" y="76200"/>
            <a:ext cx="8915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spcBef>
                <a:spcPct val="0"/>
              </a:spcBef>
              <a:buNone/>
              <a:defRPr sz="3500" b="1" cap="all" spc="-60" baseline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What is the Payer Mix in </a:t>
            </a:r>
            <a:r>
              <a:rPr lang="en-US" dirty="0" smtClean="0"/>
              <a:t>Alameda?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78616" y="6413183"/>
            <a:ext cx="512984" cy="444817"/>
          </a:xfrm>
        </p:spPr>
        <p:txBody>
          <a:bodyPr vert="horz" lIns="91440" tIns="45720" rIns="91440" bIns="45720" rtlCol="0" anchor="ctr"/>
          <a:lstStyle/>
          <a:p>
            <a:pPr algn="ctr"/>
            <a:fld id="{443BFF91-452F-48B6-A2FE-4813220598A4}" type="slidenum">
              <a:rPr lang="en-US">
                <a:solidFill>
                  <a:srgbClr val="D1282E"/>
                </a:solidFill>
                <a:latin typeface="Calibri" panose="020F0502020204030204" pitchFamily="34" charset="0"/>
              </a:rPr>
              <a:pPr algn="ctr"/>
              <a:t>10</a:t>
            </a:fld>
            <a:endParaRPr lang="en-US" dirty="0">
              <a:solidFill>
                <a:srgbClr val="D1282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8431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04843"/>
            <a:ext cx="8009050" cy="5310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23" y="5644"/>
            <a:ext cx="8915400" cy="1371600"/>
          </a:xfrm>
        </p:spPr>
        <p:txBody>
          <a:bodyPr>
            <a:noAutofit/>
          </a:bodyPr>
          <a:lstStyle/>
          <a:p>
            <a:pPr algn="ctr"/>
            <a:r>
              <a:rPr lang="en-US" sz="3500" b="1" dirty="0">
                <a:latin typeface="Calibri" panose="020F0502020204030204" pitchFamily="34" charset="0"/>
              </a:rPr>
              <a:t>What is the Payer Mix in </a:t>
            </a:r>
            <a:r>
              <a:rPr lang="en-US" sz="3500" b="1" dirty="0" smtClean="0">
                <a:latin typeface="Calibri" panose="020F0502020204030204" pitchFamily="34" charset="0"/>
              </a:rPr>
              <a:t>Alameda County?  2013 </a:t>
            </a:r>
            <a:r>
              <a:rPr lang="en-US" sz="3500" b="1" dirty="0">
                <a:latin typeface="Calibri" panose="020F0502020204030204" pitchFamily="34" charset="0"/>
              </a:rPr>
              <a:t>vs 2014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78616" y="6413183"/>
            <a:ext cx="512984" cy="444817"/>
          </a:xfrm>
        </p:spPr>
        <p:txBody>
          <a:bodyPr vert="horz" lIns="91440" tIns="45720" rIns="91440" bIns="45720" rtlCol="0" anchor="ctr"/>
          <a:lstStyle/>
          <a:p>
            <a:pPr algn="ctr"/>
            <a:fld id="{443BFF91-452F-48B6-A2FE-4813220598A4}" type="slidenum">
              <a:rPr lang="en-US">
                <a:solidFill>
                  <a:srgbClr val="D1282E"/>
                </a:solidFill>
                <a:latin typeface="Calibri" panose="020F0502020204030204" pitchFamily="34" charset="0"/>
              </a:rPr>
              <a:pPr algn="ctr"/>
              <a:t>11</a:t>
            </a:fld>
            <a:endParaRPr lang="en-US" dirty="0">
              <a:solidFill>
                <a:srgbClr val="D1282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0623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1219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</a:rPr>
              <a:t>Health care </a:t>
            </a:r>
            <a:r>
              <a:rPr lang="en-US" sz="4000" b="1" dirty="0">
                <a:latin typeface="Calibri" panose="020F0502020204030204" pitchFamily="34" charset="0"/>
              </a:rPr>
              <a:t>System in Alameda County Major Providers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752600"/>
            <a:ext cx="38100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 smtClean="0">
                <a:latin typeface="Calibri" panose="020F0502020204030204" pitchFamily="34" charset="0"/>
              </a:rPr>
              <a:t>Hospitals and Hospital Systems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Calibri" panose="020F0502020204030204" pitchFamily="34" charset="0"/>
              </a:rPr>
              <a:t>Kaiser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Calibri" panose="020F0502020204030204" pitchFamily="34" charset="0"/>
              </a:rPr>
              <a:t>Sutter Health</a:t>
            </a:r>
          </a:p>
          <a:p>
            <a:pPr lvl="1"/>
            <a:r>
              <a:rPr lang="en-US" sz="2900" dirty="0" smtClean="0">
                <a:latin typeface="Calibri" panose="020F0502020204030204" pitchFamily="34" charset="0"/>
              </a:rPr>
              <a:t>Sutter Health East Bay</a:t>
            </a:r>
          </a:p>
          <a:p>
            <a:pPr lvl="1"/>
            <a:r>
              <a:rPr lang="en-US" sz="2900" dirty="0" smtClean="0">
                <a:latin typeface="Calibri" panose="020F0502020204030204" pitchFamily="34" charset="0"/>
              </a:rPr>
              <a:t>Eden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Calibri" panose="020F0502020204030204" pitchFamily="34" charset="0"/>
              </a:rPr>
              <a:t>Alameda Health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err="1" smtClean="0">
                <a:latin typeface="Calibri" panose="020F0502020204030204" pitchFamily="34" charset="0"/>
              </a:rPr>
              <a:t>ValleyCare</a:t>
            </a:r>
            <a:r>
              <a:rPr lang="en-US" sz="2900" dirty="0" smtClean="0">
                <a:latin typeface="Calibri" panose="020F0502020204030204" pitchFamily="34" charset="0"/>
              </a:rPr>
              <a:t> Hospital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Calibri" panose="020F0502020204030204" pitchFamily="34" charset="0"/>
              </a:rPr>
              <a:t>Washington Hospital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Calibri" panose="020F0502020204030204" pitchFamily="34" charset="0"/>
              </a:rPr>
              <a:t>St Rose Hospital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Calibri" panose="020F0502020204030204" pitchFamily="34" charset="0"/>
              </a:rPr>
              <a:t>Fremont Hospital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Calibri" panose="020F0502020204030204" pitchFamily="34" charset="0"/>
              </a:rPr>
              <a:t>UCSF Benioff Children’s Hospital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3352800" cy="4602163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>
                <a:latin typeface="Calibri" panose="020F0502020204030204" pitchFamily="34" charset="0"/>
              </a:rPr>
              <a:t>Large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900" dirty="0">
                <a:latin typeface="Calibri" panose="020F0502020204030204" pitchFamily="34" charset="0"/>
              </a:rPr>
              <a:t>Medical Groups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latin typeface="Calibri" panose="020F0502020204030204" pitchFamily="34" charset="0"/>
              </a:rPr>
              <a:t>Sutter Health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latin typeface="Calibri" panose="020F0502020204030204" pitchFamily="34" charset="0"/>
              </a:rPr>
              <a:t>Hill </a:t>
            </a:r>
            <a:r>
              <a:rPr lang="en-US" sz="2900" dirty="0" smtClean="0">
                <a:latin typeface="Calibri" panose="020F0502020204030204" pitchFamily="34" charset="0"/>
              </a:rPr>
              <a:t>Physicians</a:t>
            </a:r>
            <a:endParaRPr lang="en-US" sz="290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latin typeface="Calibri" panose="020F0502020204030204" pitchFamily="34" charset="0"/>
              </a:rPr>
              <a:t>Stanford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latin typeface="Calibri" panose="020F0502020204030204" pitchFamily="34" charset="0"/>
              </a:rPr>
              <a:t>Children First Medical Group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latin typeface="Calibri" panose="020F0502020204030204" pitchFamily="34" charset="0"/>
              </a:rPr>
              <a:t>Community Health Center Network (CHCN)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latin typeface="Calibri" panose="020F0502020204030204" pitchFamily="34" charset="0"/>
              </a:rPr>
              <a:t>VA Outpatient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78616" y="6413183"/>
            <a:ext cx="512984" cy="444817"/>
          </a:xfrm>
        </p:spPr>
        <p:txBody>
          <a:bodyPr vert="horz" lIns="91440" tIns="45720" rIns="91440" bIns="45720" rtlCol="0" anchor="ctr"/>
          <a:lstStyle/>
          <a:p>
            <a:pPr algn="ctr"/>
            <a:fld id="{443BFF91-452F-48B6-A2FE-4813220598A4}" type="slidenum">
              <a:rPr lang="en-US">
                <a:solidFill>
                  <a:srgbClr val="D1282E"/>
                </a:solidFill>
                <a:latin typeface="Calibri" panose="020F0502020204030204" pitchFamily="34" charset="0"/>
              </a:rPr>
              <a:pPr algn="ctr"/>
              <a:t>12</a:t>
            </a:fld>
            <a:endParaRPr lang="en-US" dirty="0">
              <a:solidFill>
                <a:srgbClr val="D1282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554921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3429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cap="all" spc="-6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Inpatient Visit Payer Source:</a:t>
            </a:r>
          </a:p>
          <a:p>
            <a:pPr marL="0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cap="all" spc="-6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Alameda County Acute Care Facilities, 2014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838200" y="1143000"/>
          <a:ext cx="7467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62364" y="6211840"/>
            <a:ext cx="3324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</a:rPr>
              <a:t>Source: OSHPD, 2014: http://report.oshpd.ca.gov/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6133449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</a:rPr>
              <a:t>*Data is incomplete for Kaiser Hayward/Fremont, which is included in Kaiser Facilities (½ year of data available only, so multiplied by 2 to estimate full year) 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62648" y="324433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43BFF91-452F-48B6-A2FE-4813220598A4}" type="slidenum">
              <a:rPr lang="en-US">
                <a:solidFill>
                  <a:srgbClr val="D1282E"/>
                </a:solidFill>
                <a:latin typeface="Calibri" panose="020F0502020204030204" pitchFamily="34" charset="0"/>
              </a:rPr>
              <a:pPr/>
              <a:t>13</a:t>
            </a:fld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78616" y="6413183"/>
            <a:ext cx="512984" cy="444817"/>
          </a:xfrm>
        </p:spPr>
        <p:txBody>
          <a:bodyPr vert="horz" lIns="91440" tIns="45720" rIns="91440" bIns="45720" rtlCol="0" anchor="ctr"/>
          <a:lstStyle/>
          <a:p>
            <a:pPr algn="ctr"/>
            <a:fld id="{443BFF91-452F-48B6-A2FE-4813220598A4}" type="slidenum">
              <a:rPr lang="en-US">
                <a:solidFill>
                  <a:srgbClr val="D1282E"/>
                </a:solidFill>
                <a:latin typeface="Calibri" panose="020F0502020204030204" pitchFamily="34" charset="0"/>
              </a:rPr>
              <a:pPr algn="ctr"/>
              <a:t>13</a:t>
            </a:fld>
            <a:endParaRPr lang="en-US" dirty="0">
              <a:solidFill>
                <a:srgbClr val="D1282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296717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077200" cy="99028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>
                <a:latin typeface="Calibri" panose="020F0502020204030204" pitchFamily="34" charset="0"/>
              </a:rPr>
              <a:t>What are Safety Net Services?</a:t>
            </a:r>
            <a:br>
              <a:rPr lang="en-US" sz="3200" b="1" dirty="0">
                <a:latin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</a:rPr>
              <a:t>Services for </a:t>
            </a:r>
            <a:r>
              <a:rPr lang="en-US" sz="3200" b="1" dirty="0" err="1">
                <a:latin typeface="Calibri" panose="020F0502020204030204" pitchFamily="34" charset="0"/>
              </a:rPr>
              <a:t>Medi</a:t>
            </a:r>
            <a:r>
              <a:rPr lang="en-US" sz="3200" b="1" dirty="0">
                <a:latin typeface="Calibri" panose="020F0502020204030204" pitchFamily="34" charset="0"/>
              </a:rPr>
              <a:t>-Cal and Uninsured</a:t>
            </a:r>
            <a:br>
              <a:rPr lang="en-US" sz="3200" b="1" dirty="0">
                <a:latin typeface="Calibri" panose="020F0502020204030204" pitchFamily="34" charset="0"/>
              </a:rPr>
            </a:b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95800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>
              <a:buChar char="•"/>
            </a:pPr>
            <a:endParaRPr lang="en-US" sz="2400" spc="-80" dirty="0" smtClean="0">
              <a:latin typeface="Calibri" panose="020F0502020204030204" pitchFamily="34" charset="0"/>
            </a:endParaRPr>
          </a:p>
          <a:p>
            <a:pPr marL="285750" indent="-285750" algn="ctr">
              <a:buChar char="•"/>
            </a:pPr>
            <a:endParaRPr lang="en-US" sz="2400" spc="-80" dirty="0" smtClean="0">
              <a:latin typeface="Calibri" panose="020F0502020204030204" pitchFamily="34" charset="0"/>
            </a:endParaRPr>
          </a:p>
          <a:p>
            <a:pPr marL="285750" indent="-285750" algn="ctr">
              <a:buChar char="•"/>
            </a:pPr>
            <a:endParaRPr lang="en-US" sz="2400" spc="-80" dirty="0" smtClean="0">
              <a:latin typeface="Calibri" panose="020F0502020204030204" pitchFamily="34" charset="0"/>
            </a:endParaRPr>
          </a:p>
          <a:p>
            <a:endParaRPr lang="en-US" sz="2400" spc="-80" dirty="0" smtClean="0">
              <a:latin typeface="Calibri" panose="020F0502020204030204" pitchFamily="34" charset="0"/>
            </a:endParaRPr>
          </a:p>
          <a:p>
            <a:endParaRPr lang="en-US" sz="2400" spc="-80" dirty="0" smtClean="0">
              <a:latin typeface="Calibri" panose="020F0502020204030204" pitchFamily="34" charset="0"/>
            </a:endParaRPr>
          </a:p>
          <a:p>
            <a:pPr marL="285750" indent="-285750">
              <a:buChar char="•"/>
            </a:pPr>
            <a:r>
              <a:rPr lang="en-US" sz="2400" spc="-80" dirty="0" smtClean="0">
                <a:latin typeface="Calibri" panose="020F0502020204030204" pitchFamily="34" charset="0"/>
              </a:rPr>
              <a:t>Public Health (including health promotion and disease prevention)</a:t>
            </a:r>
          </a:p>
          <a:p>
            <a:pPr marL="285750" indent="-285750">
              <a:buChar char="•"/>
            </a:pPr>
            <a:r>
              <a:rPr lang="en-US" sz="2400" spc="-80" dirty="0" smtClean="0">
                <a:latin typeface="Calibri" panose="020F0502020204030204" pitchFamily="34" charset="0"/>
              </a:rPr>
              <a:t>Emergency Medical </a:t>
            </a:r>
            <a:r>
              <a:rPr lang="en-US" sz="2400" spc="-80" dirty="0">
                <a:latin typeface="Calibri" panose="020F0502020204030204" pitchFamily="34" charset="0"/>
              </a:rPr>
              <a:t>S</a:t>
            </a:r>
            <a:r>
              <a:rPr lang="en-US" sz="2400" spc="-80" dirty="0" smtClean="0">
                <a:latin typeface="Calibri" panose="020F0502020204030204" pitchFamily="34" charset="0"/>
              </a:rPr>
              <a:t>ervices (911 and ambulances)</a:t>
            </a:r>
          </a:p>
          <a:p>
            <a:pPr marL="285750" indent="-285750">
              <a:buChar char="•"/>
            </a:pPr>
            <a:r>
              <a:rPr lang="en-US" sz="2400" spc="-80" dirty="0" smtClean="0">
                <a:latin typeface="Calibri" panose="020F0502020204030204" pitchFamily="34" charset="0"/>
              </a:rPr>
              <a:t>Ambulatory Care (primary and specialty)</a:t>
            </a:r>
          </a:p>
          <a:p>
            <a:pPr marL="285750" indent="-285750">
              <a:buChar char="•"/>
            </a:pPr>
            <a:r>
              <a:rPr lang="en-US" sz="2400" spc="-80" dirty="0" smtClean="0">
                <a:latin typeface="Calibri" panose="020F0502020204030204" pitchFamily="34" charset="0"/>
              </a:rPr>
              <a:t>Behavioral Health Services (in-patient and ambulatory)</a:t>
            </a:r>
          </a:p>
          <a:p>
            <a:pPr marL="285750" indent="-285750">
              <a:buChar char="•"/>
            </a:pPr>
            <a:r>
              <a:rPr lang="en-US" sz="2400" spc="-80" dirty="0" smtClean="0">
                <a:latin typeface="Calibri" panose="020F0502020204030204" pitchFamily="34" charset="0"/>
              </a:rPr>
              <a:t>Dental Services</a:t>
            </a:r>
          </a:p>
          <a:p>
            <a:pPr marL="285750" indent="-285750">
              <a:buChar char="•"/>
            </a:pPr>
            <a:r>
              <a:rPr lang="en-US" sz="2400" spc="-80" dirty="0" smtClean="0">
                <a:latin typeface="Calibri" panose="020F0502020204030204" pitchFamily="34" charset="0"/>
              </a:rPr>
              <a:t>Acute Care Hospitals</a:t>
            </a:r>
          </a:p>
          <a:p>
            <a:pPr marL="285750" indent="-285750">
              <a:buChar char="•"/>
            </a:pPr>
            <a:r>
              <a:rPr lang="en-US" sz="2400" spc="-80" dirty="0" smtClean="0">
                <a:latin typeface="Calibri" panose="020F0502020204030204" pitchFamily="34" charset="0"/>
              </a:rPr>
              <a:t>Rehabilitation Services</a:t>
            </a:r>
          </a:p>
          <a:p>
            <a:pPr marL="285750" indent="-285750">
              <a:buChar char="•"/>
            </a:pPr>
            <a:r>
              <a:rPr lang="en-US" sz="2400" spc="-80" dirty="0" smtClean="0">
                <a:latin typeface="Calibri" panose="020F0502020204030204" pitchFamily="34" charset="0"/>
              </a:rPr>
              <a:t>Pharmacy, medical devices and equipment</a:t>
            </a:r>
          </a:p>
          <a:p>
            <a:endParaRPr lang="en-US" sz="2400" spc="-80" dirty="0" smtClean="0">
              <a:latin typeface="Calibri" panose="020F0502020204030204" pitchFamily="34" charset="0"/>
            </a:endParaRPr>
          </a:p>
          <a:p>
            <a:pPr marL="285750" indent="-285750">
              <a:buChar char="•"/>
            </a:pPr>
            <a:endParaRPr lang="en-US" sz="2400" spc="-80" dirty="0" smtClean="0">
              <a:latin typeface="Calibri" panose="020F0502020204030204" pitchFamily="34" charset="0"/>
            </a:endParaRPr>
          </a:p>
          <a:p>
            <a:pPr marL="285750" indent="-285750">
              <a:buChar char="•"/>
            </a:pPr>
            <a:endParaRPr lang="en-US" sz="2400" spc="-80" dirty="0" smtClean="0">
              <a:latin typeface="Calibri" panose="020F0502020204030204" pitchFamily="34" charset="0"/>
            </a:endParaRPr>
          </a:p>
          <a:p>
            <a:pPr marL="285750" indent="-285750">
              <a:buChar char="•"/>
            </a:pPr>
            <a:endParaRPr lang="en-US" sz="2400" spc="-80" dirty="0" smtClean="0">
              <a:latin typeface="Calibri" panose="020F0502020204030204" pitchFamily="34" charset="0"/>
            </a:endParaRPr>
          </a:p>
          <a:p>
            <a:pPr marL="285750" indent="-285750">
              <a:buChar char="•"/>
            </a:pPr>
            <a:endParaRPr lang="en-US" sz="2400" spc="-8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78616" y="6413183"/>
            <a:ext cx="512984" cy="444817"/>
          </a:xfrm>
        </p:spPr>
        <p:txBody>
          <a:bodyPr vert="horz" lIns="91440" tIns="45720" rIns="91440" bIns="45720" rtlCol="0" anchor="ctr"/>
          <a:lstStyle/>
          <a:p>
            <a:pPr algn="ctr"/>
            <a:fld id="{443BFF91-452F-48B6-A2FE-4813220598A4}" type="slidenum">
              <a:rPr lang="en-US">
                <a:solidFill>
                  <a:srgbClr val="D1282E"/>
                </a:solidFill>
                <a:latin typeface="Calibri" panose="020F0502020204030204" pitchFamily="34" charset="0"/>
              </a:rPr>
              <a:pPr algn="ctr"/>
              <a:t>14</a:t>
            </a:fld>
            <a:endParaRPr lang="en-US" dirty="0">
              <a:solidFill>
                <a:srgbClr val="D1282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231810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11727231"/>
              </p:ext>
            </p:extLst>
          </p:nvPr>
        </p:nvGraphicFramePr>
        <p:xfrm>
          <a:off x="228600" y="1600200"/>
          <a:ext cx="5715000" cy="471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</a:rPr>
              <a:t>Alameda County Safety Net Relationships</a:t>
            </a:r>
            <a:br>
              <a:rPr lang="en-US" sz="3200" b="1" dirty="0">
                <a:latin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</a:rPr>
              <a:t>1980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2533" y="1581706"/>
            <a:ext cx="2136134" cy="487362"/>
          </a:xfr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</a:rPr>
              <a:t>The County</a:t>
            </a:r>
            <a:endParaRPr lang="en-US" b="1" dirty="0">
              <a:latin typeface="Calibri" panose="020F0502020204030204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15053977"/>
              </p:ext>
            </p:extLst>
          </p:nvPr>
        </p:nvGraphicFramePr>
        <p:xfrm>
          <a:off x="5867400" y="2057400"/>
          <a:ext cx="15240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962049680"/>
              </p:ext>
            </p:extLst>
          </p:nvPr>
        </p:nvGraphicFramePr>
        <p:xfrm>
          <a:off x="7391400" y="2133600"/>
          <a:ext cx="126492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3" name="Minus 12"/>
          <p:cNvSpPr/>
          <p:nvPr/>
        </p:nvSpPr>
        <p:spPr>
          <a:xfrm>
            <a:off x="6172200" y="3228158"/>
            <a:ext cx="1981200" cy="1676400"/>
          </a:xfrm>
          <a:prstGeom prst="mathMin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7206" y="3858609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</a:rPr>
              <a:t>Alameda Health Consortium*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2249269"/>
            <a:ext cx="2156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</a:rPr>
              <a:t>Health Care </a:t>
            </a:r>
            <a:endParaRPr lang="en-US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r>
              <a:rPr lang="en-US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Services 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</a:rPr>
              <a:t>Agency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352800" y="2362200"/>
            <a:ext cx="2590800" cy="10668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657600" y="2895600"/>
            <a:ext cx="2286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581400" y="2438400"/>
            <a:ext cx="3200400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733800" y="2856131"/>
            <a:ext cx="3048000" cy="10300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444906" y="2362200"/>
            <a:ext cx="4267200" cy="1219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581400" y="3352800"/>
            <a:ext cx="27432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385351" y="2856131"/>
            <a:ext cx="43434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406806" y="3358718"/>
            <a:ext cx="43434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886200" y="20690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</a:rPr>
              <a:t>Contract $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38800" y="1752601"/>
            <a:ext cx="3352800" cy="3428999"/>
          </a:xfrm>
          <a:noFill/>
          <a:ln w="38100">
            <a:noFill/>
          </a:ln>
        </p:spPr>
        <p:txBody>
          <a:bodyPr>
            <a:normAutofit/>
          </a:bodyPr>
          <a:lstStyle/>
          <a:p>
            <a:pPr algn="r"/>
            <a:r>
              <a:rPr lang="en-US" sz="1800" b="1" dirty="0" smtClean="0">
                <a:latin typeface="Calibri" panose="020F0502020204030204" pitchFamily="34" charset="0"/>
              </a:rPr>
              <a:t>Contracted Providers </a:t>
            </a:r>
            <a:r>
              <a:rPr lang="en-US" sz="1800" b="1" dirty="0">
                <a:latin typeface="Calibri" panose="020F0502020204030204" pitchFamily="34" charset="0"/>
              </a:rPr>
              <a:t>(FQHCs)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16511" y="55626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</a:rPr>
              <a:t>* </a:t>
            </a:r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</a:rPr>
              <a:t>AHC is a membership organization of the clinics that does policy and advocacy work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78616" y="6413183"/>
            <a:ext cx="512984" cy="444817"/>
          </a:xfrm>
        </p:spPr>
        <p:txBody>
          <a:bodyPr vert="horz" lIns="91440" tIns="45720" rIns="91440" bIns="45720" rtlCol="0" anchor="ctr"/>
          <a:lstStyle/>
          <a:p>
            <a:pPr algn="ctr"/>
            <a:fld id="{443BFF91-452F-48B6-A2FE-4813220598A4}" type="slidenum">
              <a:rPr lang="en-US">
                <a:solidFill>
                  <a:srgbClr val="D1282E"/>
                </a:solidFill>
                <a:latin typeface="Calibri" panose="020F0502020204030204" pitchFamily="34" charset="0"/>
              </a:rPr>
              <a:pPr algn="ctr"/>
              <a:t>15</a:t>
            </a:fld>
            <a:endParaRPr lang="en-US" dirty="0">
              <a:solidFill>
                <a:srgbClr val="D1282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335906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5943600" y="1992521"/>
            <a:ext cx="2971800" cy="2209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ound Single Corner Rectangle 53"/>
          <p:cNvSpPr/>
          <p:nvPr/>
        </p:nvSpPr>
        <p:spPr>
          <a:xfrm>
            <a:off x="6441886" y="685800"/>
            <a:ext cx="2625914" cy="1063921"/>
          </a:xfrm>
          <a:prstGeom prst="round1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4" name="Group 37"/>
          <p:cNvGrpSpPr/>
          <p:nvPr/>
        </p:nvGrpSpPr>
        <p:grpSpPr>
          <a:xfrm>
            <a:off x="190500" y="1626977"/>
            <a:ext cx="5711436" cy="4719638"/>
            <a:chOff x="228600" y="1600200"/>
            <a:chExt cx="5715000" cy="4719638"/>
          </a:xfrm>
        </p:grpSpPr>
        <p:sp>
          <p:nvSpPr>
            <p:cNvPr id="39" name="Rectangle 38"/>
            <p:cNvSpPr/>
            <p:nvPr/>
          </p:nvSpPr>
          <p:spPr>
            <a:xfrm>
              <a:off x="228600" y="1600200"/>
              <a:ext cx="5715000" cy="471963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</p:sp>
        <p:sp>
          <p:nvSpPr>
            <p:cNvPr id="40" name="Freeform 39"/>
            <p:cNvSpPr/>
            <p:nvPr/>
          </p:nvSpPr>
          <p:spPr>
            <a:xfrm>
              <a:off x="2438408" y="3276598"/>
              <a:ext cx="1299917" cy="1299917"/>
            </a:xfrm>
            <a:custGeom>
              <a:avLst/>
              <a:gdLst>
                <a:gd name="connsiteX0" fmla="*/ 0 w 1299917"/>
                <a:gd name="connsiteY0" fmla="*/ 649959 h 1299917"/>
                <a:gd name="connsiteX1" fmla="*/ 190369 w 1299917"/>
                <a:gd name="connsiteY1" fmla="*/ 190369 h 1299917"/>
                <a:gd name="connsiteX2" fmla="*/ 649960 w 1299917"/>
                <a:gd name="connsiteY2" fmla="*/ 1 h 1299917"/>
                <a:gd name="connsiteX3" fmla="*/ 1109550 w 1299917"/>
                <a:gd name="connsiteY3" fmla="*/ 190370 h 1299917"/>
                <a:gd name="connsiteX4" fmla="*/ 1299918 w 1299917"/>
                <a:gd name="connsiteY4" fmla="*/ 649961 h 1299917"/>
                <a:gd name="connsiteX5" fmla="*/ 1109549 w 1299917"/>
                <a:gd name="connsiteY5" fmla="*/ 1109552 h 1299917"/>
                <a:gd name="connsiteX6" fmla="*/ 649958 w 1299917"/>
                <a:gd name="connsiteY6" fmla="*/ 1299920 h 1299917"/>
                <a:gd name="connsiteX7" fmla="*/ 190368 w 1299917"/>
                <a:gd name="connsiteY7" fmla="*/ 1109551 h 1299917"/>
                <a:gd name="connsiteX8" fmla="*/ 0 w 1299917"/>
                <a:gd name="connsiteY8" fmla="*/ 649960 h 1299917"/>
                <a:gd name="connsiteX9" fmla="*/ 0 w 1299917"/>
                <a:gd name="connsiteY9" fmla="*/ 649959 h 1299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9917" h="1299917">
                  <a:moveTo>
                    <a:pt x="0" y="649959"/>
                  </a:moveTo>
                  <a:cubicBezTo>
                    <a:pt x="0" y="477579"/>
                    <a:pt x="68478" y="312259"/>
                    <a:pt x="190369" y="190369"/>
                  </a:cubicBezTo>
                  <a:cubicBezTo>
                    <a:pt x="312260" y="68478"/>
                    <a:pt x="477580" y="1"/>
                    <a:pt x="649960" y="1"/>
                  </a:cubicBezTo>
                  <a:cubicBezTo>
                    <a:pt x="822340" y="1"/>
                    <a:pt x="987660" y="68479"/>
                    <a:pt x="1109550" y="190370"/>
                  </a:cubicBezTo>
                  <a:cubicBezTo>
                    <a:pt x="1231441" y="312261"/>
                    <a:pt x="1299918" y="477581"/>
                    <a:pt x="1299918" y="649961"/>
                  </a:cubicBezTo>
                  <a:cubicBezTo>
                    <a:pt x="1299918" y="822341"/>
                    <a:pt x="1231440" y="987661"/>
                    <a:pt x="1109549" y="1109552"/>
                  </a:cubicBezTo>
                  <a:cubicBezTo>
                    <a:pt x="987658" y="1231443"/>
                    <a:pt x="822338" y="1299921"/>
                    <a:pt x="649958" y="1299920"/>
                  </a:cubicBezTo>
                  <a:cubicBezTo>
                    <a:pt x="477578" y="1299920"/>
                    <a:pt x="312258" y="1231442"/>
                    <a:pt x="190368" y="1109551"/>
                  </a:cubicBezTo>
                  <a:cubicBezTo>
                    <a:pt x="68477" y="987660"/>
                    <a:pt x="0" y="822340"/>
                    <a:pt x="0" y="649960"/>
                  </a:cubicBezTo>
                  <a:lnTo>
                    <a:pt x="0" y="649959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259" tIns="199258" rIns="199259" bIns="199258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Admin and Indigent Health</a:t>
              </a:r>
            </a:p>
          </p:txBody>
        </p:sp>
        <p:sp>
          <p:nvSpPr>
            <p:cNvPr id="41" name="Freeform 40"/>
            <p:cNvSpPr/>
            <p:nvPr/>
          </p:nvSpPr>
          <p:spPr>
            <a:xfrm rot="26995300">
              <a:off x="2908056" y="3076950"/>
              <a:ext cx="358354" cy="40943"/>
            </a:xfrm>
            <a:custGeom>
              <a:avLst/>
              <a:gdLst>
                <a:gd name="connsiteX0" fmla="*/ 0 w 358354"/>
                <a:gd name="connsiteY0" fmla="*/ 20471 h 40942"/>
                <a:gd name="connsiteX1" fmla="*/ 358354 w 358354"/>
                <a:gd name="connsiteY1" fmla="*/ 20471 h 40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8354" h="40942">
                  <a:moveTo>
                    <a:pt x="358354" y="20471"/>
                  </a:moveTo>
                  <a:lnTo>
                    <a:pt x="0" y="2047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2917" tIns="11512" rIns="182919" bIns="11513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2436141" y="1618328"/>
              <a:ext cx="1299917" cy="1299917"/>
            </a:xfrm>
            <a:custGeom>
              <a:avLst/>
              <a:gdLst>
                <a:gd name="connsiteX0" fmla="*/ 0 w 1299917"/>
                <a:gd name="connsiteY0" fmla="*/ 649959 h 1299917"/>
                <a:gd name="connsiteX1" fmla="*/ 190369 w 1299917"/>
                <a:gd name="connsiteY1" fmla="*/ 190369 h 1299917"/>
                <a:gd name="connsiteX2" fmla="*/ 649960 w 1299917"/>
                <a:gd name="connsiteY2" fmla="*/ 1 h 1299917"/>
                <a:gd name="connsiteX3" fmla="*/ 1109550 w 1299917"/>
                <a:gd name="connsiteY3" fmla="*/ 190370 h 1299917"/>
                <a:gd name="connsiteX4" fmla="*/ 1299918 w 1299917"/>
                <a:gd name="connsiteY4" fmla="*/ 649961 h 1299917"/>
                <a:gd name="connsiteX5" fmla="*/ 1109549 w 1299917"/>
                <a:gd name="connsiteY5" fmla="*/ 1109552 h 1299917"/>
                <a:gd name="connsiteX6" fmla="*/ 649958 w 1299917"/>
                <a:gd name="connsiteY6" fmla="*/ 1299920 h 1299917"/>
                <a:gd name="connsiteX7" fmla="*/ 190368 w 1299917"/>
                <a:gd name="connsiteY7" fmla="*/ 1109551 h 1299917"/>
                <a:gd name="connsiteX8" fmla="*/ 0 w 1299917"/>
                <a:gd name="connsiteY8" fmla="*/ 649960 h 1299917"/>
                <a:gd name="connsiteX9" fmla="*/ 0 w 1299917"/>
                <a:gd name="connsiteY9" fmla="*/ 649959 h 1299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9917" h="1299917">
                  <a:moveTo>
                    <a:pt x="0" y="649959"/>
                  </a:moveTo>
                  <a:cubicBezTo>
                    <a:pt x="0" y="477579"/>
                    <a:pt x="68478" y="312259"/>
                    <a:pt x="190369" y="190369"/>
                  </a:cubicBezTo>
                  <a:cubicBezTo>
                    <a:pt x="312260" y="68478"/>
                    <a:pt x="477580" y="1"/>
                    <a:pt x="649960" y="1"/>
                  </a:cubicBezTo>
                  <a:cubicBezTo>
                    <a:pt x="822340" y="1"/>
                    <a:pt x="987660" y="68479"/>
                    <a:pt x="1109550" y="190370"/>
                  </a:cubicBezTo>
                  <a:cubicBezTo>
                    <a:pt x="1231441" y="312261"/>
                    <a:pt x="1299918" y="477581"/>
                    <a:pt x="1299918" y="649961"/>
                  </a:cubicBezTo>
                  <a:cubicBezTo>
                    <a:pt x="1299918" y="822341"/>
                    <a:pt x="1231440" y="987661"/>
                    <a:pt x="1109549" y="1109552"/>
                  </a:cubicBezTo>
                  <a:cubicBezTo>
                    <a:pt x="987658" y="1231443"/>
                    <a:pt x="822338" y="1299921"/>
                    <a:pt x="649958" y="1299920"/>
                  </a:cubicBezTo>
                  <a:cubicBezTo>
                    <a:pt x="477578" y="1299920"/>
                    <a:pt x="312258" y="1231442"/>
                    <a:pt x="190368" y="1109551"/>
                  </a:cubicBezTo>
                  <a:cubicBezTo>
                    <a:pt x="68477" y="987660"/>
                    <a:pt x="0" y="822340"/>
                    <a:pt x="0" y="649960"/>
                  </a:cubicBezTo>
                  <a:lnTo>
                    <a:pt x="0" y="649959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624" tIns="198623" rIns="198624" bIns="198623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Public Health</a:t>
              </a:r>
            </a:p>
          </p:txBody>
        </p:sp>
        <p:sp>
          <p:nvSpPr>
            <p:cNvPr id="45" name="Freeform 44"/>
            <p:cNvSpPr/>
            <p:nvPr/>
          </p:nvSpPr>
          <p:spPr>
            <a:xfrm rot="16204517">
              <a:off x="2874594" y="4768681"/>
              <a:ext cx="425279" cy="40943"/>
            </a:xfrm>
            <a:custGeom>
              <a:avLst/>
              <a:gdLst>
                <a:gd name="connsiteX0" fmla="*/ 0 w 425278"/>
                <a:gd name="connsiteY0" fmla="*/ 20471 h 40942"/>
                <a:gd name="connsiteX1" fmla="*/ 425278 w 425278"/>
                <a:gd name="connsiteY1" fmla="*/ 20471 h 40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5278" h="40942">
                  <a:moveTo>
                    <a:pt x="425278" y="20471"/>
                  </a:moveTo>
                  <a:lnTo>
                    <a:pt x="0" y="2047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4706" tIns="9839" rIns="214709" bIns="984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2439149" y="4995336"/>
              <a:ext cx="1299917" cy="1299917"/>
            </a:xfrm>
            <a:custGeom>
              <a:avLst/>
              <a:gdLst>
                <a:gd name="connsiteX0" fmla="*/ 0 w 1299917"/>
                <a:gd name="connsiteY0" fmla="*/ 649959 h 1299917"/>
                <a:gd name="connsiteX1" fmla="*/ 190369 w 1299917"/>
                <a:gd name="connsiteY1" fmla="*/ 190369 h 1299917"/>
                <a:gd name="connsiteX2" fmla="*/ 649960 w 1299917"/>
                <a:gd name="connsiteY2" fmla="*/ 1 h 1299917"/>
                <a:gd name="connsiteX3" fmla="*/ 1109550 w 1299917"/>
                <a:gd name="connsiteY3" fmla="*/ 190370 h 1299917"/>
                <a:gd name="connsiteX4" fmla="*/ 1299918 w 1299917"/>
                <a:gd name="connsiteY4" fmla="*/ 649961 h 1299917"/>
                <a:gd name="connsiteX5" fmla="*/ 1109549 w 1299917"/>
                <a:gd name="connsiteY5" fmla="*/ 1109552 h 1299917"/>
                <a:gd name="connsiteX6" fmla="*/ 649958 w 1299917"/>
                <a:gd name="connsiteY6" fmla="*/ 1299920 h 1299917"/>
                <a:gd name="connsiteX7" fmla="*/ 190368 w 1299917"/>
                <a:gd name="connsiteY7" fmla="*/ 1109551 h 1299917"/>
                <a:gd name="connsiteX8" fmla="*/ 0 w 1299917"/>
                <a:gd name="connsiteY8" fmla="*/ 649960 h 1299917"/>
                <a:gd name="connsiteX9" fmla="*/ 0 w 1299917"/>
                <a:gd name="connsiteY9" fmla="*/ 649959 h 1299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9917" h="1299917">
                  <a:moveTo>
                    <a:pt x="0" y="649959"/>
                  </a:moveTo>
                  <a:cubicBezTo>
                    <a:pt x="0" y="477579"/>
                    <a:pt x="68478" y="312259"/>
                    <a:pt x="190369" y="190369"/>
                  </a:cubicBezTo>
                  <a:cubicBezTo>
                    <a:pt x="312260" y="68478"/>
                    <a:pt x="477580" y="1"/>
                    <a:pt x="649960" y="1"/>
                  </a:cubicBezTo>
                  <a:cubicBezTo>
                    <a:pt x="822340" y="1"/>
                    <a:pt x="987660" y="68479"/>
                    <a:pt x="1109550" y="190370"/>
                  </a:cubicBezTo>
                  <a:cubicBezTo>
                    <a:pt x="1231441" y="312261"/>
                    <a:pt x="1299918" y="477581"/>
                    <a:pt x="1299918" y="649961"/>
                  </a:cubicBezTo>
                  <a:cubicBezTo>
                    <a:pt x="1299918" y="822341"/>
                    <a:pt x="1231440" y="987661"/>
                    <a:pt x="1109549" y="1109552"/>
                  </a:cubicBezTo>
                  <a:cubicBezTo>
                    <a:pt x="987658" y="1231443"/>
                    <a:pt x="822338" y="1299921"/>
                    <a:pt x="649958" y="1299920"/>
                  </a:cubicBezTo>
                  <a:cubicBezTo>
                    <a:pt x="477578" y="1299920"/>
                    <a:pt x="312258" y="1231442"/>
                    <a:pt x="190368" y="1109551"/>
                  </a:cubicBezTo>
                  <a:cubicBezTo>
                    <a:pt x="68477" y="987660"/>
                    <a:pt x="0" y="822340"/>
                    <a:pt x="0" y="649960"/>
                  </a:cubicBezTo>
                  <a:lnTo>
                    <a:pt x="0" y="649959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624" tIns="198623" rIns="198624" bIns="198623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EMS</a:t>
              </a:r>
            </a:p>
          </p:txBody>
        </p:sp>
        <p:sp>
          <p:nvSpPr>
            <p:cNvPr id="47" name="Freeform 46"/>
            <p:cNvSpPr/>
            <p:nvPr/>
          </p:nvSpPr>
          <p:spPr>
            <a:xfrm rot="21532101">
              <a:off x="2044161" y="3922815"/>
              <a:ext cx="394412" cy="40943"/>
            </a:xfrm>
            <a:custGeom>
              <a:avLst/>
              <a:gdLst>
                <a:gd name="connsiteX0" fmla="*/ 0 w 394412"/>
                <a:gd name="connsiteY0" fmla="*/ 20471 h 40942"/>
                <a:gd name="connsiteX1" fmla="*/ 394412 w 394412"/>
                <a:gd name="connsiteY1" fmla="*/ 20471 h 40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4412" h="40942">
                  <a:moveTo>
                    <a:pt x="394412" y="20471"/>
                  </a:moveTo>
                  <a:lnTo>
                    <a:pt x="0" y="2047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0045" tIns="10611" rIns="200046" bIns="10611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744409" y="3310060"/>
              <a:ext cx="1299917" cy="1299917"/>
            </a:xfrm>
            <a:custGeom>
              <a:avLst/>
              <a:gdLst>
                <a:gd name="connsiteX0" fmla="*/ 0 w 1299917"/>
                <a:gd name="connsiteY0" fmla="*/ 649959 h 1299917"/>
                <a:gd name="connsiteX1" fmla="*/ 190369 w 1299917"/>
                <a:gd name="connsiteY1" fmla="*/ 190369 h 1299917"/>
                <a:gd name="connsiteX2" fmla="*/ 649960 w 1299917"/>
                <a:gd name="connsiteY2" fmla="*/ 1 h 1299917"/>
                <a:gd name="connsiteX3" fmla="*/ 1109550 w 1299917"/>
                <a:gd name="connsiteY3" fmla="*/ 190370 h 1299917"/>
                <a:gd name="connsiteX4" fmla="*/ 1299918 w 1299917"/>
                <a:gd name="connsiteY4" fmla="*/ 649961 h 1299917"/>
                <a:gd name="connsiteX5" fmla="*/ 1109549 w 1299917"/>
                <a:gd name="connsiteY5" fmla="*/ 1109552 h 1299917"/>
                <a:gd name="connsiteX6" fmla="*/ 649958 w 1299917"/>
                <a:gd name="connsiteY6" fmla="*/ 1299920 h 1299917"/>
                <a:gd name="connsiteX7" fmla="*/ 190368 w 1299917"/>
                <a:gd name="connsiteY7" fmla="*/ 1109551 h 1299917"/>
                <a:gd name="connsiteX8" fmla="*/ 0 w 1299917"/>
                <a:gd name="connsiteY8" fmla="*/ 649960 h 1299917"/>
                <a:gd name="connsiteX9" fmla="*/ 0 w 1299917"/>
                <a:gd name="connsiteY9" fmla="*/ 649959 h 1299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9917" h="1299917">
                  <a:moveTo>
                    <a:pt x="0" y="649959"/>
                  </a:moveTo>
                  <a:cubicBezTo>
                    <a:pt x="0" y="477579"/>
                    <a:pt x="68478" y="312259"/>
                    <a:pt x="190369" y="190369"/>
                  </a:cubicBezTo>
                  <a:cubicBezTo>
                    <a:pt x="312260" y="68478"/>
                    <a:pt x="477580" y="1"/>
                    <a:pt x="649960" y="1"/>
                  </a:cubicBezTo>
                  <a:cubicBezTo>
                    <a:pt x="822340" y="1"/>
                    <a:pt x="987660" y="68479"/>
                    <a:pt x="1109550" y="190370"/>
                  </a:cubicBezTo>
                  <a:cubicBezTo>
                    <a:pt x="1231441" y="312261"/>
                    <a:pt x="1299918" y="477581"/>
                    <a:pt x="1299918" y="649961"/>
                  </a:cubicBezTo>
                  <a:cubicBezTo>
                    <a:pt x="1299918" y="822341"/>
                    <a:pt x="1231440" y="987661"/>
                    <a:pt x="1109549" y="1109552"/>
                  </a:cubicBezTo>
                  <a:cubicBezTo>
                    <a:pt x="987658" y="1231443"/>
                    <a:pt x="822338" y="1299921"/>
                    <a:pt x="649958" y="1299920"/>
                  </a:cubicBezTo>
                  <a:cubicBezTo>
                    <a:pt x="477578" y="1299920"/>
                    <a:pt x="312258" y="1231442"/>
                    <a:pt x="190368" y="1109551"/>
                  </a:cubicBezTo>
                  <a:cubicBezTo>
                    <a:pt x="68477" y="987660"/>
                    <a:pt x="0" y="822340"/>
                    <a:pt x="0" y="649960"/>
                  </a:cubicBezTo>
                  <a:lnTo>
                    <a:pt x="0" y="649959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624" tIns="198623" rIns="198624" bIns="198623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Behavioral Health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24900" cy="8382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</a:rPr>
              <a:t>Alameda County Safety Net Relationships</a:t>
            </a:r>
            <a:br>
              <a:rPr lang="en-US" sz="3200" b="1" dirty="0">
                <a:latin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</a:rPr>
              <a:t>1996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5413" y="1451817"/>
            <a:ext cx="2334768" cy="639762"/>
          </a:xfr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</a:rPr>
              <a:t>The County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1333" y="1992521"/>
            <a:ext cx="2895600" cy="4405400"/>
          </a:xfrm>
          <a:noFill/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r"/>
            <a:r>
              <a:rPr lang="en-US" sz="1800" b="1" dirty="0">
                <a:latin typeface="Calibri" panose="020F0502020204030204" pitchFamily="34" charset="0"/>
              </a:rPr>
              <a:t>Contracted Providers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67889693"/>
              </p:ext>
            </p:extLst>
          </p:nvPr>
        </p:nvGraphicFramePr>
        <p:xfrm>
          <a:off x="6096000" y="2057400"/>
          <a:ext cx="14478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146812758"/>
              </p:ext>
            </p:extLst>
          </p:nvPr>
        </p:nvGraphicFramePr>
        <p:xfrm>
          <a:off x="7391400" y="2133600"/>
          <a:ext cx="15240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Flowchart: Connector 11"/>
          <p:cNvSpPr/>
          <p:nvPr/>
        </p:nvSpPr>
        <p:spPr>
          <a:xfrm>
            <a:off x="7086600" y="1168316"/>
            <a:ext cx="1371600" cy="3810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Alliance</a:t>
            </a:r>
          </a:p>
        </p:txBody>
      </p:sp>
      <p:sp>
        <p:nvSpPr>
          <p:cNvPr id="13" name="Minus 12"/>
          <p:cNvSpPr/>
          <p:nvPr/>
        </p:nvSpPr>
        <p:spPr>
          <a:xfrm>
            <a:off x="5486400" y="2961109"/>
            <a:ext cx="3886200" cy="2029992"/>
          </a:xfrm>
          <a:prstGeom prst="mathMin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2011" y="3759898"/>
            <a:ext cx="1143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prstClr val="black"/>
                </a:solidFill>
                <a:latin typeface="Calibri" panose="020F0502020204030204" pitchFamily="34" charset="0"/>
              </a:rPr>
              <a:t>Alameda Health Consortium*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1263" y="232546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</a:rPr>
              <a:t>Health Care </a:t>
            </a:r>
            <a:endParaRPr lang="en-US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r>
              <a:rPr lang="en-US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Services 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</a:rPr>
              <a:t>Agency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657600" y="2438400"/>
            <a:ext cx="2590800" cy="10668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657600" y="2895600"/>
            <a:ext cx="22860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581400" y="2438400"/>
            <a:ext cx="3200400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733800" y="2819400"/>
            <a:ext cx="3124200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581400" y="2362200"/>
            <a:ext cx="4267200" cy="1219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886200" y="3314700"/>
            <a:ext cx="2628900" cy="571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581400" y="2819400"/>
            <a:ext cx="43434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581400" y="3352800"/>
            <a:ext cx="43434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114800" y="208362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</a:rPr>
              <a:t>Contract $</a:t>
            </a:r>
          </a:p>
        </p:txBody>
      </p:sp>
      <p:sp>
        <p:nvSpPr>
          <p:cNvPr id="49" name="Flowchart: Connector 48"/>
          <p:cNvSpPr/>
          <p:nvPr/>
        </p:nvSpPr>
        <p:spPr>
          <a:xfrm>
            <a:off x="6370082" y="4258766"/>
            <a:ext cx="2250886" cy="18288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624" tIns="198623" rIns="198624" bIns="198623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prstClr val="white"/>
                </a:solidFill>
                <a:latin typeface="Calibri" panose="020F0502020204030204" pitchFamily="34" charset="0"/>
              </a:rPr>
              <a:t>ACMC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prstClr val="white"/>
                </a:solidFill>
                <a:latin typeface="Calibri" panose="020F0502020204030204" pitchFamily="34" charset="0"/>
              </a:rPr>
              <a:t>Highland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prstClr val="white"/>
                </a:solidFill>
                <a:latin typeface="Calibri" panose="020F0502020204030204" pitchFamily="34" charset="0"/>
              </a:rPr>
              <a:t>Fairmont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prstClr val="white"/>
                </a:solidFill>
                <a:latin typeface="Calibri" panose="020F0502020204030204" pitchFamily="34" charset="0"/>
              </a:rPr>
              <a:t>John George Psych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prstClr val="white"/>
                </a:solidFill>
                <a:latin typeface="Calibri" panose="020F0502020204030204" pitchFamily="34" charset="0"/>
              </a:rPr>
              <a:t>Clinics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657600" y="4191000"/>
            <a:ext cx="25908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257346" y="3748285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Community Health </a:t>
            </a:r>
            <a:r>
              <a:rPr lang="en-US" sz="1100" b="1" dirty="0">
                <a:solidFill>
                  <a:prstClr val="black"/>
                </a:solidFill>
                <a:latin typeface="Calibri" panose="020F0502020204030204" pitchFamily="34" charset="0"/>
              </a:rPr>
              <a:t>Center Network CHCN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515100" y="745124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r>
              <a:rPr lang="en-US" sz="14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Medi</a:t>
            </a:r>
            <a:r>
              <a:rPr lang="en-US" sz="1400" b="1" dirty="0">
                <a:solidFill>
                  <a:prstClr val="black"/>
                </a:solidFill>
                <a:latin typeface="Calibri" panose="020F0502020204030204" pitchFamily="34" charset="0"/>
              </a:rPr>
              <a:t>-Cal Managed Care Plan</a:t>
            </a:r>
          </a:p>
        </p:txBody>
      </p:sp>
      <p:cxnSp>
        <p:nvCxnSpPr>
          <p:cNvPr id="58" name="Straight Arrow Connector 57"/>
          <p:cNvCxnSpPr>
            <a:stCxn id="12" idx="4"/>
          </p:cNvCxnSpPr>
          <p:nvPr/>
        </p:nvCxnSpPr>
        <p:spPr>
          <a:xfrm flipH="1">
            <a:off x="7611862" y="1549316"/>
            <a:ext cx="160538" cy="2362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7086600" y="1447800"/>
            <a:ext cx="533400" cy="2971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8506178" y="1041485"/>
            <a:ext cx="533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prstClr val="black"/>
                </a:solidFill>
                <a:latin typeface="Calibri" panose="020F0502020204030204" pitchFamily="34" charset="0"/>
              </a:rPr>
              <a:t>Moms and kids</a:t>
            </a:r>
          </a:p>
        </p:txBody>
      </p:sp>
      <p:sp>
        <p:nvSpPr>
          <p:cNvPr id="4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78616" y="6413183"/>
            <a:ext cx="512984" cy="444817"/>
          </a:xfrm>
        </p:spPr>
        <p:txBody>
          <a:bodyPr vert="horz" lIns="91440" tIns="45720" rIns="91440" bIns="45720" rtlCol="0" anchor="ctr"/>
          <a:lstStyle/>
          <a:p>
            <a:pPr algn="ctr"/>
            <a:fld id="{443BFF91-452F-48B6-A2FE-4813220598A4}" type="slidenum">
              <a:rPr lang="en-US">
                <a:solidFill>
                  <a:srgbClr val="D1282E"/>
                </a:solidFill>
                <a:latin typeface="Calibri" panose="020F0502020204030204" pitchFamily="34" charset="0"/>
              </a:rPr>
              <a:pPr algn="ctr"/>
              <a:t>16</a:t>
            </a:fld>
            <a:endParaRPr lang="en-US" dirty="0">
              <a:solidFill>
                <a:srgbClr val="D1282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467900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5943600" y="1967786"/>
            <a:ext cx="2971800" cy="2209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ound Single Corner Rectangle 53"/>
          <p:cNvSpPr/>
          <p:nvPr/>
        </p:nvSpPr>
        <p:spPr>
          <a:xfrm>
            <a:off x="6315075" y="706535"/>
            <a:ext cx="2686050" cy="1053644"/>
          </a:xfrm>
          <a:prstGeom prst="round1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28600" y="1578602"/>
            <a:ext cx="5711436" cy="4719638"/>
            <a:chOff x="228600" y="1600200"/>
            <a:chExt cx="5715000" cy="4719638"/>
          </a:xfrm>
        </p:grpSpPr>
        <p:sp>
          <p:nvSpPr>
            <p:cNvPr id="39" name="Rectangle 38"/>
            <p:cNvSpPr/>
            <p:nvPr/>
          </p:nvSpPr>
          <p:spPr>
            <a:xfrm>
              <a:off x="228600" y="1600200"/>
              <a:ext cx="5715000" cy="471963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</p:sp>
        <p:sp>
          <p:nvSpPr>
            <p:cNvPr id="40" name="Freeform 39"/>
            <p:cNvSpPr/>
            <p:nvPr/>
          </p:nvSpPr>
          <p:spPr>
            <a:xfrm>
              <a:off x="2436141" y="3276598"/>
              <a:ext cx="1302184" cy="1299917"/>
            </a:xfrm>
            <a:custGeom>
              <a:avLst/>
              <a:gdLst>
                <a:gd name="connsiteX0" fmla="*/ 0 w 1299917"/>
                <a:gd name="connsiteY0" fmla="*/ 649959 h 1299917"/>
                <a:gd name="connsiteX1" fmla="*/ 190369 w 1299917"/>
                <a:gd name="connsiteY1" fmla="*/ 190369 h 1299917"/>
                <a:gd name="connsiteX2" fmla="*/ 649960 w 1299917"/>
                <a:gd name="connsiteY2" fmla="*/ 1 h 1299917"/>
                <a:gd name="connsiteX3" fmla="*/ 1109550 w 1299917"/>
                <a:gd name="connsiteY3" fmla="*/ 190370 h 1299917"/>
                <a:gd name="connsiteX4" fmla="*/ 1299918 w 1299917"/>
                <a:gd name="connsiteY4" fmla="*/ 649961 h 1299917"/>
                <a:gd name="connsiteX5" fmla="*/ 1109549 w 1299917"/>
                <a:gd name="connsiteY5" fmla="*/ 1109552 h 1299917"/>
                <a:gd name="connsiteX6" fmla="*/ 649958 w 1299917"/>
                <a:gd name="connsiteY6" fmla="*/ 1299920 h 1299917"/>
                <a:gd name="connsiteX7" fmla="*/ 190368 w 1299917"/>
                <a:gd name="connsiteY7" fmla="*/ 1109551 h 1299917"/>
                <a:gd name="connsiteX8" fmla="*/ 0 w 1299917"/>
                <a:gd name="connsiteY8" fmla="*/ 649960 h 1299917"/>
                <a:gd name="connsiteX9" fmla="*/ 0 w 1299917"/>
                <a:gd name="connsiteY9" fmla="*/ 649959 h 1299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9917" h="1299917">
                  <a:moveTo>
                    <a:pt x="0" y="649959"/>
                  </a:moveTo>
                  <a:cubicBezTo>
                    <a:pt x="0" y="477579"/>
                    <a:pt x="68478" y="312259"/>
                    <a:pt x="190369" y="190369"/>
                  </a:cubicBezTo>
                  <a:cubicBezTo>
                    <a:pt x="312260" y="68478"/>
                    <a:pt x="477580" y="1"/>
                    <a:pt x="649960" y="1"/>
                  </a:cubicBezTo>
                  <a:cubicBezTo>
                    <a:pt x="822340" y="1"/>
                    <a:pt x="987660" y="68479"/>
                    <a:pt x="1109550" y="190370"/>
                  </a:cubicBezTo>
                  <a:cubicBezTo>
                    <a:pt x="1231441" y="312261"/>
                    <a:pt x="1299918" y="477581"/>
                    <a:pt x="1299918" y="649961"/>
                  </a:cubicBezTo>
                  <a:cubicBezTo>
                    <a:pt x="1299918" y="822341"/>
                    <a:pt x="1231440" y="987661"/>
                    <a:pt x="1109549" y="1109552"/>
                  </a:cubicBezTo>
                  <a:cubicBezTo>
                    <a:pt x="987658" y="1231443"/>
                    <a:pt x="822338" y="1299921"/>
                    <a:pt x="649958" y="1299920"/>
                  </a:cubicBezTo>
                  <a:cubicBezTo>
                    <a:pt x="477578" y="1299920"/>
                    <a:pt x="312258" y="1231442"/>
                    <a:pt x="190368" y="1109551"/>
                  </a:cubicBezTo>
                  <a:cubicBezTo>
                    <a:pt x="68477" y="987660"/>
                    <a:pt x="0" y="822340"/>
                    <a:pt x="0" y="649960"/>
                  </a:cubicBezTo>
                  <a:lnTo>
                    <a:pt x="0" y="649959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259" tIns="199258" rIns="199259" bIns="199258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Admin and </a:t>
              </a:r>
              <a:r>
                <a:rPr lang="en-US" sz="1400" b="1" dirty="0" err="1">
                  <a:solidFill>
                    <a:prstClr val="white"/>
                  </a:solidFill>
                  <a:latin typeface="Calibri" panose="020F0502020204030204" pitchFamily="34" charset="0"/>
                </a:rPr>
                <a:t>HealthPAC</a:t>
              </a:r>
              <a:endParaRPr lang="en-US" sz="1400" b="1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 rot="26995300">
              <a:off x="2908056" y="3076950"/>
              <a:ext cx="358354" cy="40943"/>
            </a:xfrm>
            <a:custGeom>
              <a:avLst/>
              <a:gdLst>
                <a:gd name="connsiteX0" fmla="*/ 0 w 358354"/>
                <a:gd name="connsiteY0" fmla="*/ 20471 h 40942"/>
                <a:gd name="connsiteX1" fmla="*/ 358354 w 358354"/>
                <a:gd name="connsiteY1" fmla="*/ 20471 h 40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8354" h="40942">
                  <a:moveTo>
                    <a:pt x="358354" y="20471"/>
                  </a:moveTo>
                  <a:lnTo>
                    <a:pt x="0" y="2047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2917" tIns="11512" rIns="182919" bIns="11513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2436141" y="1618328"/>
              <a:ext cx="1299917" cy="1299917"/>
            </a:xfrm>
            <a:custGeom>
              <a:avLst/>
              <a:gdLst>
                <a:gd name="connsiteX0" fmla="*/ 0 w 1299917"/>
                <a:gd name="connsiteY0" fmla="*/ 649959 h 1299917"/>
                <a:gd name="connsiteX1" fmla="*/ 190369 w 1299917"/>
                <a:gd name="connsiteY1" fmla="*/ 190369 h 1299917"/>
                <a:gd name="connsiteX2" fmla="*/ 649960 w 1299917"/>
                <a:gd name="connsiteY2" fmla="*/ 1 h 1299917"/>
                <a:gd name="connsiteX3" fmla="*/ 1109550 w 1299917"/>
                <a:gd name="connsiteY3" fmla="*/ 190370 h 1299917"/>
                <a:gd name="connsiteX4" fmla="*/ 1299918 w 1299917"/>
                <a:gd name="connsiteY4" fmla="*/ 649961 h 1299917"/>
                <a:gd name="connsiteX5" fmla="*/ 1109549 w 1299917"/>
                <a:gd name="connsiteY5" fmla="*/ 1109552 h 1299917"/>
                <a:gd name="connsiteX6" fmla="*/ 649958 w 1299917"/>
                <a:gd name="connsiteY6" fmla="*/ 1299920 h 1299917"/>
                <a:gd name="connsiteX7" fmla="*/ 190368 w 1299917"/>
                <a:gd name="connsiteY7" fmla="*/ 1109551 h 1299917"/>
                <a:gd name="connsiteX8" fmla="*/ 0 w 1299917"/>
                <a:gd name="connsiteY8" fmla="*/ 649960 h 1299917"/>
                <a:gd name="connsiteX9" fmla="*/ 0 w 1299917"/>
                <a:gd name="connsiteY9" fmla="*/ 649959 h 1299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9917" h="1299917">
                  <a:moveTo>
                    <a:pt x="0" y="649959"/>
                  </a:moveTo>
                  <a:cubicBezTo>
                    <a:pt x="0" y="477579"/>
                    <a:pt x="68478" y="312259"/>
                    <a:pt x="190369" y="190369"/>
                  </a:cubicBezTo>
                  <a:cubicBezTo>
                    <a:pt x="312260" y="68478"/>
                    <a:pt x="477580" y="1"/>
                    <a:pt x="649960" y="1"/>
                  </a:cubicBezTo>
                  <a:cubicBezTo>
                    <a:pt x="822340" y="1"/>
                    <a:pt x="987660" y="68479"/>
                    <a:pt x="1109550" y="190370"/>
                  </a:cubicBezTo>
                  <a:cubicBezTo>
                    <a:pt x="1231441" y="312261"/>
                    <a:pt x="1299918" y="477581"/>
                    <a:pt x="1299918" y="649961"/>
                  </a:cubicBezTo>
                  <a:cubicBezTo>
                    <a:pt x="1299918" y="822341"/>
                    <a:pt x="1231440" y="987661"/>
                    <a:pt x="1109549" y="1109552"/>
                  </a:cubicBezTo>
                  <a:cubicBezTo>
                    <a:pt x="987658" y="1231443"/>
                    <a:pt x="822338" y="1299921"/>
                    <a:pt x="649958" y="1299920"/>
                  </a:cubicBezTo>
                  <a:cubicBezTo>
                    <a:pt x="477578" y="1299920"/>
                    <a:pt x="312258" y="1231442"/>
                    <a:pt x="190368" y="1109551"/>
                  </a:cubicBezTo>
                  <a:cubicBezTo>
                    <a:pt x="68477" y="987660"/>
                    <a:pt x="0" y="822340"/>
                    <a:pt x="0" y="649960"/>
                  </a:cubicBezTo>
                  <a:lnTo>
                    <a:pt x="0" y="649959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624" tIns="198623" rIns="198624" bIns="198623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Public</a:t>
              </a:r>
              <a:r>
                <a:rPr lang="en-US" sz="1400" dirty="0">
                  <a:solidFill>
                    <a:prstClr val="white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400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Health</a:t>
              </a:r>
            </a:p>
          </p:txBody>
        </p:sp>
        <p:sp>
          <p:nvSpPr>
            <p:cNvPr id="45" name="Freeform 44"/>
            <p:cNvSpPr/>
            <p:nvPr/>
          </p:nvSpPr>
          <p:spPr>
            <a:xfrm rot="2482142" flipV="1">
              <a:off x="3327910" y="4342695"/>
              <a:ext cx="715403" cy="810115"/>
            </a:xfrm>
            <a:custGeom>
              <a:avLst/>
              <a:gdLst>
                <a:gd name="connsiteX0" fmla="*/ 0 w 425278"/>
                <a:gd name="connsiteY0" fmla="*/ 20471 h 40942"/>
                <a:gd name="connsiteX1" fmla="*/ 425278 w 425278"/>
                <a:gd name="connsiteY1" fmla="*/ 20471 h 40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5278" h="40942">
                  <a:moveTo>
                    <a:pt x="425278" y="20471"/>
                  </a:moveTo>
                  <a:lnTo>
                    <a:pt x="0" y="2047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4706" tIns="9839" rIns="214709" bIns="984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3576041" y="4898398"/>
              <a:ext cx="1291774" cy="1299917"/>
            </a:xfrm>
            <a:custGeom>
              <a:avLst/>
              <a:gdLst>
                <a:gd name="connsiteX0" fmla="*/ 0 w 1299917"/>
                <a:gd name="connsiteY0" fmla="*/ 649959 h 1299917"/>
                <a:gd name="connsiteX1" fmla="*/ 190369 w 1299917"/>
                <a:gd name="connsiteY1" fmla="*/ 190369 h 1299917"/>
                <a:gd name="connsiteX2" fmla="*/ 649960 w 1299917"/>
                <a:gd name="connsiteY2" fmla="*/ 1 h 1299917"/>
                <a:gd name="connsiteX3" fmla="*/ 1109550 w 1299917"/>
                <a:gd name="connsiteY3" fmla="*/ 190370 h 1299917"/>
                <a:gd name="connsiteX4" fmla="*/ 1299918 w 1299917"/>
                <a:gd name="connsiteY4" fmla="*/ 649961 h 1299917"/>
                <a:gd name="connsiteX5" fmla="*/ 1109549 w 1299917"/>
                <a:gd name="connsiteY5" fmla="*/ 1109552 h 1299917"/>
                <a:gd name="connsiteX6" fmla="*/ 649958 w 1299917"/>
                <a:gd name="connsiteY6" fmla="*/ 1299920 h 1299917"/>
                <a:gd name="connsiteX7" fmla="*/ 190368 w 1299917"/>
                <a:gd name="connsiteY7" fmla="*/ 1109551 h 1299917"/>
                <a:gd name="connsiteX8" fmla="*/ 0 w 1299917"/>
                <a:gd name="connsiteY8" fmla="*/ 649960 h 1299917"/>
                <a:gd name="connsiteX9" fmla="*/ 0 w 1299917"/>
                <a:gd name="connsiteY9" fmla="*/ 649959 h 1299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9917" h="1299917">
                  <a:moveTo>
                    <a:pt x="0" y="649959"/>
                  </a:moveTo>
                  <a:cubicBezTo>
                    <a:pt x="0" y="477579"/>
                    <a:pt x="68478" y="312259"/>
                    <a:pt x="190369" y="190369"/>
                  </a:cubicBezTo>
                  <a:cubicBezTo>
                    <a:pt x="312260" y="68478"/>
                    <a:pt x="477580" y="1"/>
                    <a:pt x="649960" y="1"/>
                  </a:cubicBezTo>
                  <a:cubicBezTo>
                    <a:pt x="822340" y="1"/>
                    <a:pt x="987660" y="68479"/>
                    <a:pt x="1109550" y="190370"/>
                  </a:cubicBezTo>
                  <a:cubicBezTo>
                    <a:pt x="1231441" y="312261"/>
                    <a:pt x="1299918" y="477581"/>
                    <a:pt x="1299918" y="649961"/>
                  </a:cubicBezTo>
                  <a:cubicBezTo>
                    <a:pt x="1299918" y="822341"/>
                    <a:pt x="1231440" y="987661"/>
                    <a:pt x="1109549" y="1109552"/>
                  </a:cubicBezTo>
                  <a:cubicBezTo>
                    <a:pt x="987658" y="1231443"/>
                    <a:pt x="822338" y="1299921"/>
                    <a:pt x="649958" y="1299920"/>
                  </a:cubicBezTo>
                  <a:cubicBezTo>
                    <a:pt x="477578" y="1299920"/>
                    <a:pt x="312258" y="1231442"/>
                    <a:pt x="190368" y="1109551"/>
                  </a:cubicBezTo>
                  <a:cubicBezTo>
                    <a:pt x="68477" y="987660"/>
                    <a:pt x="0" y="822340"/>
                    <a:pt x="0" y="649960"/>
                  </a:cubicBezTo>
                  <a:lnTo>
                    <a:pt x="0" y="649959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624" tIns="198623" rIns="198624" bIns="198623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EMS</a:t>
              </a:r>
            </a:p>
          </p:txBody>
        </p:sp>
        <p:sp>
          <p:nvSpPr>
            <p:cNvPr id="47" name="Freeform 46"/>
            <p:cNvSpPr/>
            <p:nvPr/>
          </p:nvSpPr>
          <p:spPr>
            <a:xfrm rot="21532101">
              <a:off x="2044161" y="3922815"/>
              <a:ext cx="394412" cy="40943"/>
            </a:xfrm>
            <a:custGeom>
              <a:avLst/>
              <a:gdLst>
                <a:gd name="connsiteX0" fmla="*/ 0 w 394412"/>
                <a:gd name="connsiteY0" fmla="*/ 20471 h 40942"/>
                <a:gd name="connsiteX1" fmla="*/ 394412 w 394412"/>
                <a:gd name="connsiteY1" fmla="*/ 20471 h 40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4412" h="40942">
                  <a:moveTo>
                    <a:pt x="394412" y="20471"/>
                  </a:moveTo>
                  <a:lnTo>
                    <a:pt x="0" y="2047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0045" tIns="10611" rIns="200046" bIns="10611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744409" y="3310060"/>
              <a:ext cx="1299917" cy="1299917"/>
            </a:xfrm>
            <a:custGeom>
              <a:avLst/>
              <a:gdLst>
                <a:gd name="connsiteX0" fmla="*/ 0 w 1299917"/>
                <a:gd name="connsiteY0" fmla="*/ 649959 h 1299917"/>
                <a:gd name="connsiteX1" fmla="*/ 190369 w 1299917"/>
                <a:gd name="connsiteY1" fmla="*/ 190369 h 1299917"/>
                <a:gd name="connsiteX2" fmla="*/ 649960 w 1299917"/>
                <a:gd name="connsiteY2" fmla="*/ 1 h 1299917"/>
                <a:gd name="connsiteX3" fmla="*/ 1109550 w 1299917"/>
                <a:gd name="connsiteY3" fmla="*/ 190370 h 1299917"/>
                <a:gd name="connsiteX4" fmla="*/ 1299918 w 1299917"/>
                <a:gd name="connsiteY4" fmla="*/ 649961 h 1299917"/>
                <a:gd name="connsiteX5" fmla="*/ 1109549 w 1299917"/>
                <a:gd name="connsiteY5" fmla="*/ 1109552 h 1299917"/>
                <a:gd name="connsiteX6" fmla="*/ 649958 w 1299917"/>
                <a:gd name="connsiteY6" fmla="*/ 1299920 h 1299917"/>
                <a:gd name="connsiteX7" fmla="*/ 190368 w 1299917"/>
                <a:gd name="connsiteY7" fmla="*/ 1109551 h 1299917"/>
                <a:gd name="connsiteX8" fmla="*/ 0 w 1299917"/>
                <a:gd name="connsiteY8" fmla="*/ 649960 h 1299917"/>
                <a:gd name="connsiteX9" fmla="*/ 0 w 1299917"/>
                <a:gd name="connsiteY9" fmla="*/ 649959 h 1299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9917" h="1299917">
                  <a:moveTo>
                    <a:pt x="0" y="649959"/>
                  </a:moveTo>
                  <a:cubicBezTo>
                    <a:pt x="0" y="477579"/>
                    <a:pt x="68478" y="312259"/>
                    <a:pt x="190369" y="190369"/>
                  </a:cubicBezTo>
                  <a:cubicBezTo>
                    <a:pt x="312260" y="68478"/>
                    <a:pt x="477580" y="1"/>
                    <a:pt x="649960" y="1"/>
                  </a:cubicBezTo>
                  <a:cubicBezTo>
                    <a:pt x="822340" y="1"/>
                    <a:pt x="987660" y="68479"/>
                    <a:pt x="1109550" y="190370"/>
                  </a:cubicBezTo>
                  <a:cubicBezTo>
                    <a:pt x="1231441" y="312261"/>
                    <a:pt x="1299918" y="477581"/>
                    <a:pt x="1299918" y="649961"/>
                  </a:cubicBezTo>
                  <a:cubicBezTo>
                    <a:pt x="1299918" y="822341"/>
                    <a:pt x="1231440" y="987661"/>
                    <a:pt x="1109549" y="1109552"/>
                  </a:cubicBezTo>
                  <a:cubicBezTo>
                    <a:pt x="987658" y="1231443"/>
                    <a:pt x="822338" y="1299921"/>
                    <a:pt x="649958" y="1299920"/>
                  </a:cubicBezTo>
                  <a:cubicBezTo>
                    <a:pt x="477578" y="1299920"/>
                    <a:pt x="312258" y="1231442"/>
                    <a:pt x="190368" y="1109551"/>
                  </a:cubicBezTo>
                  <a:cubicBezTo>
                    <a:pt x="68477" y="987660"/>
                    <a:pt x="0" y="822340"/>
                    <a:pt x="0" y="649960"/>
                  </a:cubicBezTo>
                  <a:lnTo>
                    <a:pt x="0" y="649959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624" tIns="198623" rIns="198624" bIns="198623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Behavioral Health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</a:rPr>
              <a:t>Alameda County Safety Net Relationships</a:t>
            </a:r>
            <a:br>
              <a:rPr lang="en-US" sz="3200" b="1" dirty="0">
                <a:latin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</a:rPr>
              <a:t>2016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5616" y="1631722"/>
            <a:ext cx="2029968" cy="639762"/>
          </a:xfr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</a:rPr>
              <a:t>The County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9800" y="1828800"/>
            <a:ext cx="2895600" cy="4572000"/>
          </a:xfrm>
          <a:noFill/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r"/>
            <a:r>
              <a:rPr lang="en-US" sz="1800" b="1" dirty="0">
                <a:latin typeface="Calibri" panose="020F0502020204030204" pitchFamily="34" charset="0"/>
              </a:rPr>
              <a:t>Contracted Providers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99588110"/>
              </p:ext>
            </p:extLst>
          </p:nvPr>
        </p:nvGraphicFramePr>
        <p:xfrm>
          <a:off x="6096000" y="2057400"/>
          <a:ext cx="14478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949308372"/>
              </p:ext>
            </p:extLst>
          </p:nvPr>
        </p:nvGraphicFramePr>
        <p:xfrm>
          <a:off x="7391400" y="2133600"/>
          <a:ext cx="15240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Flowchart: Connector 11"/>
          <p:cNvSpPr/>
          <p:nvPr/>
        </p:nvSpPr>
        <p:spPr>
          <a:xfrm>
            <a:off x="6934200" y="993576"/>
            <a:ext cx="1752600" cy="53042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Alliance</a:t>
            </a:r>
          </a:p>
        </p:txBody>
      </p:sp>
      <p:sp>
        <p:nvSpPr>
          <p:cNvPr id="13" name="Minus 12"/>
          <p:cNvSpPr/>
          <p:nvPr/>
        </p:nvSpPr>
        <p:spPr>
          <a:xfrm>
            <a:off x="5562600" y="3075823"/>
            <a:ext cx="3733799" cy="1724777"/>
          </a:xfrm>
          <a:prstGeom prst="mathMin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7205" y="3722976"/>
            <a:ext cx="1143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prstClr val="black"/>
                </a:solidFill>
                <a:latin typeface="Calibri" panose="020F0502020204030204" pitchFamily="34" charset="0"/>
              </a:rPr>
              <a:t>Alameda Health Consortium*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2115234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</a:rPr>
              <a:t>Health </a:t>
            </a:r>
            <a:r>
              <a:rPr lang="en-US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Care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Services 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</a:rPr>
              <a:t>Agency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657600" y="2438400"/>
            <a:ext cx="2590800" cy="10668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657600" y="2895600"/>
            <a:ext cx="22860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581400" y="2438400"/>
            <a:ext cx="3200400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733800" y="2819400"/>
            <a:ext cx="3124200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581400" y="2362200"/>
            <a:ext cx="4267200" cy="1219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886200" y="3352800"/>
            <a:ext cx="27432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581400" y="2819400"/>
            <a:ext cx="43434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581400" y="3352800"/>
            <a:ext cx="43434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962400" y="225497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</a:rPr>
              <a:t>Contract $</a:t>
            </a:r>
          </a:p>
        </p:txBody>
      </p:sp>
      <p:sp>
        <p:nvSpPr>
          <p:cNvPr id="49" name="Flowchart: Connector 48"/>
          <p:cNvSpPr/>
          <p:nvPr/>
        </p:nvSpPr>
        <p:spPr>
          <a:xfrm>
            <a:off x="6514213" y="4324380"/>
            <a:ext cx="1910119" cy="1624863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prstClr val="white"/>
                </a:solidFill>
                <a:latin typeface="Calibri" panose="020F0502020204030204" pitchFamily="34" charset="0"/>
              </a:rPr>
              <a:t>AHS</a:t>
            </a:r>
          </a:p>
          <a:p>
            <a:pPr algn="ctr"/>
            <a:r>
              <a:rPr lang="en-US" sz="1200" b="1" dirty="0">
                <a:solidFill>
                  <a:prstClr val="white"/>
                </a:solidFill>
                <a:latin typeface="Calibri" panose="020F0502020204030204" pitchFamily="34" charset="0"/>
              </a:rPr>
              <a:t>Highland</a:t>
            </a:r>
          </a:p>
          <a:p>
            <a:pPr algn="ctr"/>
            <a:r>
              <a:rPr lang="en-US" sz="1200" b="1" dirty="0">
                <a:solidFill>
                  <a:prstClr val="white"/>
                </a:solidFill>
                <a:latin typeface="Calibri" panose="020F0502020204030204" pitchFamily="34" charset="0"/>
              </a:rPr>
              <a:t>Fairmont</a:t>
            </a:r>
          </a:p>
          <a:p>
            <a:pPr algn="ctr"/>
            <a:r>
              <a:rPr lang="en-US" sz="1200" b="1" dirty="0">
                <a:solidFill>
                  <a:prstClr val="white"/>
                </a:solidFill>
                <a:latin typeface="Calibri" panose="020F0502020204030204" pitchFamily="34" charset="0"/>
              </a:rPr>
              <a:t>San Leandro</a:t>
            </a:r>
          </a:p>
          <a:p>
            <a:pPr algn="ctr"/>
            <a:r>
              <a:rPr lang="en-US" sz="1200" b="1" dirty="0">
                <a:solidFill>
                  <a:prstClr val="white"/>
                </a:solidFill>
                <a:latin typeface="Calibri" panose="020F0502020204030204" pitchFamily="34" charset="0"/>
              </a:rPr>
              <a:t>Alameda</a:t>
            </a:r>
          </a:p>
          <a:p>
            <a:pPr algn="ctr"/>
            <a:r>
              <a:rPr lang="en-US" sz="1200" b="1" dirty="0">
                <a:solidFill>
                  <a:prstClr val="white"/>
                </a:solidFill>
                <a:latin typeface="Calibri" panose="020F0502020204030204" pitchFamily="34" charset="0"/>
              </a:rPr>
              <a:t>Clinics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581400" y="4191000"/>
            <a:ext cx="266700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300205" y="3722976"/>
            <a:ext cx="16151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  <a:latin typeface="Calibri" panose="020F0502020204030204" pitchFamily="34" charset="0"/>
              </a:rPr>
              <a:t>Community Health Center Network CHCN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477000" y="6858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Medi</a:t>
            </a:r>
            <a:r>
              <a:rPr lang="en-US" sz="1400" b="1" dirty="0">
                <a:solidFill>
                  <a:prstClr val="black"/>
                </a:solidFill>
                <a:latin typeface="Calibri" panose="020F0502020204030204" pitchFamily="34" charset="0"/>
              </a:rPr>
              <a:t>-Cal Managed Care Plan</a:t>
            </a:r>
          </a:p>
        </p:txBody>
      </p:sp>
      <p:cxnSp>
        <p:nvCxnSpPr>
          <p:cNvPr id="58" name="Straight Arrow Connector 57"/>
          <p:cNvCxnSpPr>
            <a:stCxn id="12" idx="4"/>
          </p:cNvCxnSpPr>
          <p:nvPr/>
        </p:nvCxnSpPr>
        <p:spPr>
          <a:xfrm flipH="1">
            <a:off x="7620000" y="1523999"/>
            <a:ext cx="190500" cy="22860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7086600" y="1447800"/>
            <a:ext cx="533400" cy="2971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324600" y="1544735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prstClr val="black"/>
                </a:solidFill>
                <a:latin typeface="Calibri" panose="020F0502020204030204" pitchFamily="34" charset="0"/>
              </a:rPr>
              <a:t>Moms, kids, disabled adults and new, expansion  </a:t>
            </a:r>
            <a:r>
              <a:rPr lang="en-US" sz="8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Medi</a:t>
            </a:r>
            <a:r>
              <a:rPr lang="en-US" sz="800" b="1" dirty="0">
                <a:solidFill>
                  <a:prstClr val="black"/>
                </a:solidFill>
                <a:latin typeface="Calibri" panose="020F0502020204030204" pitchFamily="34" charset="0"/>
              </a:rPr>
              <a:t>-Cal</a:t>
            </a:r>
          </a:p>
        </p:txBody>
      </p:sp>
      <p:sp>
        <p:nvSpPr>
          <p:cNvPr id="50" name="Freeform 49"/>
          <p:cNvSpPr/>
          <p:nvPr/>
        </p:nvSpPr>
        <p:spPr>
          <a:xfrm>
            <a:off x="1478028" y="4703576"/>
            <a:ext cx="1524000" cy="1572086"/>
          </a:xfrm>
          <a:custGeom>
            <a:avLst/>
            <a:gdLst>
              <a:gd name="connsiteX0" fmla="*/ 0 w 1299917"/>
              <a:gd name="connsiteY0" fmla="*/ 649959 h 1299917"/>
              <a:gd name="connsiteX1" fmla="*/ 190369 w 1299917"/>
              <a:gd name="connsiteY1" fmla="*/ 190369 h 1299917"/>
              <a:gd name="connsiteX2" fmla="*/ 649960 w 1299917"/>
              <a:gd name="connsiteY2" fmla="*/ 1 h 1299917"/>
              <a:gd name="connsiteX3" fmla="*/ 1109550 w 1299917"/>
              <a:gd name="connsiteY3" fmla="*/ 190370 h 1299917"/>
              <a:gd name="connsiteX4" fmla="*/ 1299918 w 1299917"/>
              <a:gd name="connsiteY4" fmla="*/ 649961 h 1299917"/>
              <a:gd name="connsiteX5" fmla="*/ 1109549 w 1299917"/>
              <a:gd name="connsiteY5" fmla="*/ 1109552 h 1299917"/>
              <a:gd name="connsiteX6" fmla="*/ 649958 w 1299917"/>
              <a:gd name="connsiteY6" fmla="*/ 1299920 h 1299917"/>
              <a:gd name="connsiteX7" fmla="*/ 190368 w 1299917"/>
              <a:gd name="connsiteY7" fmla="*/ 1109551 h 1299917"/>
              <a:gd name="connsiteX8" fmla="*/ 0 w 1299917"/>
              <a:gd name="connsiteY8" fmla="*/ 649960 h 1299917"/>
              <a:gd name="connsiteX9" fmla="*/ 0 w 1299917"/>
              <a:gd name="connsiteY9" fmla="*/ 649959 h 129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9917" h="1299917">
                <a:moveTo>
                  <a:pt x="0" y="649959"/>
                </a:moveTo>
                <a:cubicBezTo>
                  <a:pt x="0" y="477579"/>
                  <a:pt x="68478" y="312259"/>
                  <a:pt x="190369" y="190369"/>
                </a:cubicBezTo>
                <a:cubicBezTo>
                  <a:pt x="312260" y="68478"/>
                  <a:pt x="477580" y="1"/>
                  <a:pt x="649960" y="1"/>
                </a:cubicBezTo>
                <a:cubicBezTo>
                  <a:pt x="822340" y="1"/>
                  <a:pt x="987660" y="68479"/>
                  <a:pt x="1109550" y="190370"/>
                </a:cubicBezTo>
                <a:cubicBezTo>
                  <a:pt x="1231441" y="312261"/>
                  <a:pt x="1299918" y="477581"/>
                  <a:pt x="1299918" y="649961"/>
                </a:cubicBezTo>
                <a:cubicBezTo>
                  <a:pt x="1299918" y="822341"/>
                  <a:pt x="1231440" y="987661"/>
                  <a:pt x="1109549" y="1109552"/>
                </a:cubicBezTo>
                <a:cubicBezTo>
                  <a:pt x="987658" y="1231443"/>
                  <a:pt x="822338" y="1299921"/>
                  <a:pt x="649958" y="1299920"/>
                </a:cubicBezTo>
                <a:cubicBezTo>
                  <a:pt x="477578" y="1299920"/>
                  <a:pt x="312258" y="1231442"/>
                  <a:pt x="190368" y="1109551"/>
                </a:cubicBezTo>
                <a:cubicBezTo>
                  <a:pt x="68477" y="987660"/>
                  <a:pt x="0" y="822340"/>
                  <a:pt x="0" y="649960"/>
                </a:cubicBezTo>
                <a:lnTo>
                  <a:pt x="0" y="649959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624" tIns="198623" rIns="198624" bIns="198623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prstClr val="white"/>
                </a:solidFill>
                <a:latin typeface="Calibri" panose="020F0502020204030204" pitchFamily="34" charset="0"/>
              </a:rPr>
              <a:t>Environmental Health</a:t>
            </a:r>
          </a:p>
        </p:txBody>
      </p:sp>
      <p:sp>
        <p:nvSpPr>
          <p:cNvPr id="55" name="Freeform 54"/>
          <p:cNvSpPr/>
          <p:nvPr/>
        </p:nvSpPr>
        <p:spPr>
          <a:xfrm rot="7599012" flipV="1">
            <a:off x="2396204" y="4193581"/>
            <a:ext cx="385131" cy="810115"/>
          </a:xfrm>
          <a:custGeom>
            <a:avLst/>
            <a:gdLst>
              <a:gd name="connsiteX0" fmla="*/ 0 w 425278"/>
              <a:gd name="connsiteY0" fmla="*/ 20471 h 40942"/>
              <a:gd name="connsiteX1" fmla="*/ 425278 w 425278"/>
              <a:gd name="connsiteY1" fmla="*/ 20471 h 4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278" h="40942">
                <a:moveTo>
                  <a:pt x="425278" y="20471"/>
                </a:moveTo>
                <a:lnTo>
                  <a:pt x="0" y="2047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4706" tIns="9839" rIns="214709" bIns="9840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5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78616" y="6413183"/>
            <a:ext cx="512984" cy="444817"/>
          </a:xfrm>
        </p:spPr>
        <p:txBody>
          <a:bodyPr vert="horz" lIns="91440" tIns="45720" rIns="91440" bIns="45720" rtlCol="0" anchor="ctr"/>
          <a:lstStyle/>
          <a:p>
            <a:pPr algn="ctr"/>
            <a:fld id="{443BFF91-452F-48B6-A2FE-4813220598A4}" type="slidenum">
              <a:rPr lang="en-US">
                <a:solidFill>
                  <a:srgbClr val="D1282E"/>
                </a:solidFill>
                <a:latin typeface="Calibri" panose="020F0502020204030204" pitchFamily="34" charset="0"/>
              </a:rPr>
              <a:pPr algn="ctr"/>
              <a:t>17</a:t>
            </a:fld>
            <a:endParaRPr lang="en-US" dirty="0">
              <a:solidFill>
                <a:srgbClr val="D1282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083763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6" y="4762"/>
            <a:ext cx="8792549" cy="662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553200"/>
            <a:ext cx="533400" cy="304800"/>
          </a:xfrm>
        </p:spPr>
        <p:txBody>
          <a:bodyPr vert="horz" lIns="91440" tIns="45720" rIns="91440" bIns="45720" rtlCol="0" anchor="ctr"/>
          <a:lstStyle/>
          <a:p>
            <a:pPr algn="ctr"/>
            <a:fld id="{443BFF91-452F-48B6-A2FE-4813220598A4}" type="slidenum">
              <a:rPr lang="en-US">
                <a:solidFill>
                  <a:srgbClr val="D1282E"/>
                </a:solidFill>
                <a:latin typeface="Calibri" panose="020F0502020204030204" pitchFamily="34" charset="0"/>
              </a:rPr>
              <a:pPr algn="ctr"/>
              <a:t>18</a:t>
            </a:fld>
            <a:endParaRPr lang="en-US" dirty="0">
              <a:solidFill>
                <a:srgbClr val="D1282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40582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5791200" cy="68611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latin typeface="Calibri" panose="020F0502020204030204" pitchFamily="34" charset="0"/>
              </a:rPr>
              <a:t>Medi</a:t>
            </a:r>
            <a:r>
              <a:rPr lang="en-US" b="1" dirty="0" smtClean="0">
                <a:latin typeface="Calibri" panose="020F0502020204030204" pitchFamily="34" charset="0"/>
              </a:rPr>
              <a:t>-Cal and the</a:t>
            </a:r>
            <a:br>
              <a:rPr lang="en-US" b="1" dirty="0" smtClean="0">
                <a:latin typeface="Calibri" panose="020F0502020204030204" pitchFamily="34" charset="0"/>
              </a:rPr>
            </a:br>
            <a:r>
              <a:rPr lang="en-US" b="1" dirty="0" smtClean="0">
                <a:latin typeface="Calibri" panose="020F0502020204030204" pitchFamily="34" charset="0"/>
              </a:rPr>
              <a:t>Remaining </a:t>
            </a:r>
            <a:r>
              <a:rPr lang="en-US" b="1" dirty="0">
                <a:latin typeface="Calibri" panose="020F0502020204030204" pitchFamily="34" charset="0"/>
              </a:rPr>
              <a:t>Uninsured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077200" cy="5181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Calibri" panose="020F0502020204030204" pitchFamily="34" charset="0"/>
              </a:rPr>
              <a:t>Alameda </a:t>
            </a:r>
            <a:r>
              <a:rPr lang="en-US" b="1" dirty="0">
                <a:latin typeface="Calibri" panose="020F0502020204030204" pitchFamily="34" charset="0"/>
              </a:rPr>
              <a:t>County </a:t>
            </a:r>
            <a:r>
              <a:rPr lang="en-US" b="1" dirty="0" smtClean="0">
                <a:latin typeface="Calibri" panose="020F0502020204030204" pitchFamily="34" charset="0"/>
              </a:rPr>
              <a:t>2016</a:t>
            </a:r>
          </a:p>
          <a:p>
            <a:endParaRPr lang="en-US" sz="1100" dirty="0" smtClean="0">
              <a:latin typeface="Calibri" panose="020F0502020204030204" pitchFamily="34" charset="0"/>
            </a:endParaRPr>
          </a:p>
          <a:p>
            <a:r>
              <a:rPr lang="en-US" dirty="0" err="1" smtClean="0">
                <a:latin typeface="Calibri" panose="020F0502020204030204" pitchFamily="34" charset="0"/>
              </a:rPr>
              <a:t>Medi</a:t>
            </a:r>
            <a:r>
              <a:rPr lang="en-US" dirty="0" smtClean="0">
                <a:latin typeface="Calibri" panose="020F0502020204030204" pitchFamily="34" charset="0"/>
              </a:rPr>
              <a:t>-Cal in managed care (as of 8/1/16)				316,518</a:t>
            </a:r>
          </a:p>
          <a:p>
            <a:r>
              <a:rPr lang="en-US" dirty="0" err="1" smtClean="0">
                <a:latin typeface="Calibri" panose="020F0502020204030204" pitchFamily="34" charset="0"/>
              </a:rPr>
              <a:t>Medi</a:t>
            </a:r>
            <a:r>
              <a:rPr lang="en-US" dirty="0" smtClean="0">
                <a:latin typeface="Calibri" panose="020F0502020204030204" pitchFamily="34" charset="0"/>
              </a:rPr>
              <a:t>-Cal fee for services (estimate)			 	 79,000</a:t>
            </a:r>
          </a:p>
          <a:p>
            <a:r>
              <a:rPr lang="en-US" dirty="0">
                <a:latin typeface="Calibri" panose="020F0502020204030204" pitchFamily="34" charset="0"/>
              </a:rPr>
              <a:t>Undocumented Children Eligible for </a:t>
            </a:r>
            <a:r>
              <a:rPr lang="en-US" dirty="0" err="1">
                <a:latin typeface="Calibri" panose="020F0502020204030204" pitchFamily="34" charset="0"/>
              </a:rPr>
              <a:t>Medi</a:t>
            </a:r>
            <a:r>
              <a:rPr lang="en-US" dirty="0">
                <a:latin typeface="Calibri" panose="020F0502020204030204" pitchFamily="34" charset="0"/>
              </a:rPr>
              <a:t>-Cal</a:t>
            </a:r>
            <a:r>
              <a:rPr lang="en-US" sz="800" dirty="0">
                <a:latin typeface="Calibri" panose="020F0502020204030204" pitchFamily="34" charset="0"/>
              </a:rPr>
              <a:t>	</a:t>
            </a:r>
            <a:r>
              <a:rPr lang="en-US" sz="800" dirty="0" smtClean="0">
                <a:latin typeface="Calibri" panose="020F0502020204030204" pitchFamily="34" charset="0"/>
              </a:rPr>
              <a:t>		</a:t>
            </a:r>
            <a:r>
              <a:rPr lang="en-US" sz="800" u="sng" dirty="0" smtClean="0">
                <a:latin typeface="Calibri" panose="020F0502020204030204" pitchFamily="34" charset="0"/>
              </a:rPr>
              <a:t>       </a:t>
            </a:r>
            <a:r>
              <a:rPr lang="en-US" u="sng" dirty="0" smtClean="0">
                <a:latin typeface="Calibri" panose="020F0502020204030204" pitchFamily="34" charset="0"/>
              </a:rPr>
              <a:t>8,000 </a:t>
            </a:r>
          </a:p>
          <a:p>
            <a:r>
              <a:rPr lang="en-US" dirty="0" err="1" smtClean="0">
                <a:latin typeface="Calibri" panose="020F0502020204030204" pitchFamily="34" charset="0"/>
              </a:rPr>
              <a:t>Medi</a:t>
            </a:r>
            <a:r>
              <a:rPr lang="en-US" dirty="0" smtClean="0">
                <a:latin typeface="Calibri" panose="020F0502020204030204" pitchFamily="34" charset="0"/>
              </a:rPr>
              <a:t>-Cal Total						403,518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Uninsured:</a:t>
            </a:r>
            <a:endParaRPr lang="en-US" dirty="0">
              <a:latin typeface="Calibri" panose="020F0502020204030204" pitchFamily="34" charset="0"/>
            </a:endParaRPr>
          </a:p>
          <a:p>
            <a:pPr lvl="1">
              <a:buClrTx/>
            </a:pPr>
            <a:r>
              <a:rPr lang="en-US" dirty="0">
                <a:latin typeface="Calibri" panose="020F0502020204030204" pitchFamily="34" charset="0"/>
              </a:rPr>
              <a:t>Not Eligible due to Immigration Status</a:t>
            </a:r>
            <a:r>
              <a:rPr lang="en-US" sz="800" dirty="0">
                <a:latin typeface="Calibri" panose="020F0502020204030204" pitchFamily="34" charset="0"/>
              </a:rPr>
              <a:t>	</a:t>
            </a:r>
            <a:r>
              <a:rPr lang="en-US" sz="800" dirty="0" smtClean="0">
                <a:latin typeface="Calibri" panose="020F0502020204030204" pitchFamily="34" charset="0"/>
              </a:rPr>
              <a:t>	</a:t>
            </a:r>
            <a:r>
              <a:rPr lang="en-US" sz="800" smtClean="0">
                <a:latin typeface="Calibri" panose="020F0502020204030204" pitchFamily="34" charset="0"/>
              </a:rPr>
              <a:t>	  </a:t>
            </a:r>
            <a:r>
              <a:rPr lang="en-US" smtClean="0">
                <a:latin typeface="Calibri" panose="020F0502020204030204" pitchFamily="34" charset="0"/>
              </a:rPr>
              <a:t>65,000</a:t>
            </a:r>
            <a:r>
              <a:rPr lang="en-US" sz="800" dirty="0">
                <a:latin typeface="Calibri" panose="020F0502020204030204" pitchFamily="34" charset="0"/>
              </a:rPr>
              <a:t>	</a:t>
            </a:r>
          </a:p>
          <a:p>
            <a:pPr lvl="1">
              <a:buClrTx/>
            </a:pPr>
            <a:r>
              <a:rPr lang="en-US" dirty="0">
                <a:latin typeface="Calibri" panose="020F0502020204030204" pitchFamily="34" charset="0"/>
              </a:rPr>
              <a:t>Eligible for </a:t>
            </a:r>
            <a:r>
              <a:rPr lang="en-US" dirty="0" err="1">
                <a:latin typeface="Calibri" panose="020F0502020204030204" pitchFamily="34" charset="0"/>
              </a:rPr>
              <a:t>Medi</a:t>
            </a:r>
            <a:r>
              <a:rPr lang="en-US" dirty="0">
                <a:latin typeface="Calibri" panose="020F0502020204030204" pitchFamily="34" charset="0"/>
              </a:rPr>
              <a:t>-Cal</a:t>
            </a:r>
            <a:r>
              <a:rPr lang="en-US" sz="800" dirty="0">
                <a:latin typeface="Calibri" panose="020F0502020204030204" pitchFamily="34" charset="0"/>
              </a:rPr>
              <a:t>	</a:t>
            </a:r>
            <a:r>
              <a:rPr lang="en-US" sz="800" dirty="0" smtClean="0">
                <a:latin typeface="Calibri" panose="020F0502020204030204" pitchFamily="34" charset="0"/>
              </a:rPr>
              <a:t>				</a:t>
            </a:r>
            <a:r>
              <a:rPr lang="en-US" dirty="0" smtClean="0">
                <a:latin typeface="Calibri" panose="020F0502020204030204" pitchFamily="34" charset="0"/>
              </a:rPr>
              <a:t>&lt; </a:t>
            </a:r>
            <a:r>
              <a:rPr lang="en-US" dirty="0">
                <a:latin typeface="Calibri" panose="020F0502020204030204" pitchFamily="34" charset="0"/>
              </a:rPr>
              <a:t>5,000</a:t>
            </a:r>
            <a:r>
              <a:rPr lang="en-US" sz="800" dirty="0">
                <a:latin typeface="Calibri" panose="020F0502020204030204" pitchFamily="34" charset="0"/>
              </a:rPr>
              <a:t>	</a:t>
            </a:r>
          </a:p>
          <a:p>
            <a:pPr lvl="1">
              <a:buClrTx/>
            </a:pPr>
            <a:r>
              <a:rPr lang="en-US" dirty="0">
                <a:latin typeface="Calibri" panose="020F0502020204030204" pitchFamily="34" charset="0"/>
              </a:rPr>
              <a:t>Eligible for Subsidies through Covered CA</a:t>
            </a:r>
            <a:r>
              <a:rPr lang="en-US" sz="800" dirty="0">
                <a:latin typeface="Calibri" panose="020F0502020204030204" pitchFamily="34" charset="0"/>
              </a:rPr>
              <a:t>	</a:t>
            </a:r>
            <a:r>
              <a:rPr lang="en-US" sz="800" dirty="0" smtClean="0">
                <a:latin typeface="Calibri" panose="020F0502020204030204" pitchFamily="34" charset="0"/>
              </a:rPr>
              <a:t>		</a:t>
            </a:r>
            <a:r>
              <a:rPr lang="en-US" dirty="0" smtClean="0">
                <a:latin typeface="Calibri" panose="020F0502020204030204" pitchFamily="34" charset="0"/>
              </a:rPr>
              <a:t>&lt; </a:t>
            </a:r>
            <a:r>
              <a:rPr lang="en-US" dirty="0">
                <a:latin typeface="Calibri" panose="020F0502020204030204" pitchFamily="34" charset="0"/>
              </a:rPr>
              <a:t>5,000</a:t>
            </a:r>
            <a:r>
              <a:rPr lang="en-US" sz="800" dirty="0">
                <a:latin typeface="Calibri" panose="020F0502020204030204" pitchFamily="34" charset="0"/>
              </a:rPr>
              <a:t>	</a:t>
            </a:r>
          </a:p>
          <a:p>
            <a:pPr lvl="1">
              <a:buClrTx/>
            </a:pPr>
            <a:r>
              <a:rPr lang="en-US" dirty="0">
                <a:latin typeface="Calibri" panose="020F0502020204030204" pitchFamily="34" charset="0"/>
              </a:rPr>
              <a:t>Non-subsidy Eligible Citizens &amp; Lawfully Present Immigrants</a:t>
            </a:r>
            <a:r>
              <a:rPr lang="en-US" sz="800" dirty="0">
                <a:latin typeface="Calibri" panose="020F0502020204030204" pitchFamily="34" charset="0"/>
              </a:rPr>
              <a:t>	</a:t>
            </a:r>
            <a:r>
              <a:rPr lang="en-US" sz="800" dirty="0" smtClean="0">
                <a:latin typeface="Calibri" panose="020F0502020204030204" pitchFamily="34" charset="0"/>
              </a:rPr>
              <a:t>								</a:t>
            </a:r>
            <a:r>
              <a:rPr lang="en-US" dirty="0" smtClean="0">
                <a:latin typeface="Calibri" panose="020F0502020204030204" pitchFamily="34" charset="0"/>
              </a:rPr>
              <a:t>17,000</a:t>
            </a:r>
            <a:r>
              <a:rPr lang="en-US" sz="800" dirty="0">
                <a:latin typeface="Calibri" panose="020F0502020204030204" pitchFamily="34" charset="0"/>
              </a:rPr>
              <a:t>	</a:t>
            </a:r>
          </a:p>
          <a:p>
            <a:pPr marL="274320" lvl="1" indent="0">
              <a:buNone/>
            </a:pPr>
            <a:r>
              <a:rPr lang="en-US" b="1" dirty="0">
                <a:latin typeface="Calibri" panose="020F0502020204030204" pitchFamily="34" charset="0"/>
              </a:rPr>
              <a:t>Total Uninsured</a:t>
            </a:r>
            <a:r>
              <a:rPr lang="en-US" sz="800" dirty="0">
                <a:latin typeface="Calibri" panose="020F0502020204030204" pitchFamily="34" charset="0"/>
              </a:rPr>
              <a:t>	</a:t>
            </a:r>
            <a:r>
              <a:rPr lang="en-US" sz="800" dirty="0" smtClean="0">
                <a:latin typeface="Calibri" panose="020F0502020204030204" pitchFamily="34" charset="0"/>
              </a:rPr>
              <a:t>					</a:t>
            </a:r>
            <a:r>
              <a:rPr lang="en-US" b="1" u="sng" dirty="0" smtClean="0">
                <a:latin typeface="Calibri" panose="020F0502020204030204" pitchFamily="34" charset="0"/>
              </a:rPr>
              <a:t>84,000</a:t>
            </a:r>
          </a:p>
          <a:p>
            <a:pPr marL="274320" lvl="1" indent="0">
              <a:buNone/>
            </a:pPr>
            <a:r>
              <a:rPr lang="en-US" b="1" dirty="0" smtClean="0">
                <a:latin typeface="Calibri" panose="020F0502020204030204" pitchFamily="34" charset="0"/>
              </a:rPr>
              <a:t>Total Safety Net population			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smtClean="0">
                <a:latin typeface="Calibri" panose="020F0502020204030204" pitchFamily="34" charset="0"/>
              </a:rPr>
              <a:t>       approximately 487,518				</a:t>
            </a:r>
          </a:p>
          <a:p>
            <a:pPr marL="274320" lvl="1" indent="0">
              <a:buNone/>
            </a:pPr>
            <a:r>
              <a:rPr lang="en-US" sz="800" dirty="0">
                <a:latin typeface="Calibri" panose="020F0502020204030204" pitchFamily="34" charset="0"/>
              </a:rPr>
              <a:t>	</a:t>
            </a:r>
            <a:endParaRPr lang="en-US" sz="1900" i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900" i="1" dirty="0" smtClean="0">
                <a:latin typeface="Calibri" panose="020F0502020204030204" pitchFamily="34" charset="0"/>
              </a:rPr>
              <a:t>Uninsured data source: </a:t>
            </a:r>
            <a:r>
              <a:rPr lang="en-US" sz="1900" b="0" i="1" dirty="0" smtClean="0">
                <a:latin typeface="Calibri" panose="020F0502020204030204" pitchFamily="34" charset="0"/>
              </a:rPr>
              <a:t>Preliminary </a:t>
            </a:r>
            <a:r>
              <a:rPr lang="en-US" sz="1900" b="0" i="1" dirty="0" err="1">
                <a:latin typeface="Calibri" panose="020F0502020204030204" pitchFamily="34" charset="0"/>
              </a:rPr>
              <a:t>CalSIM</a:t>
            </a:r>
            <a:r>
              <a:rPr lang="en-US" sz="1900" b="0" i="1" dirty="0">
                <a:latin typeface="Calibri" panose="020F0502020204030204" pitchFamily="34" charset="0"/>
              </a:rPr>
              <a:t> v 2.0 Regional Remaining Uninsured Projections </a:t>
            </a:r>
            <a:r>
              <a:rPr lang="en-US" sz="1900" b="0" i="1" dirty="0" smtClean="0">
                <a:latin typeface="Calibri" panose="020F0502020204030204" pitchFamily="34" charset="0"/>
              </a:rPr>
              <a:t>August 2016</a:t>
            </a:r>
            <a:endParaRPr lang="en-US" sz="1900" b="0" i="1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78616" y="6413183"/>
            <a:ext cx="512984" cy="444817"/>
          </a:xfr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443BFF91-452F-48B6-A2FE-4813220598A4}" type="slidenum">
              <a:rPr lang="en-US">
                <a:solidFill>
                  <a:srgbClr val="C00000"/>
                </a:solidFill>
                <a:latin typeface="Calibri" panose="020F050202020403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899033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0" y="77451"/>
            <a:ext cx="10290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1153634" y="76200"/>
            <a:ext cx="799036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3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ALAMEDA COUNTY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3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HEALTH CARE </a:t>
            </a:r>
            <a:r>
              <a:rPr lang="en-US" sz="3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SERVICES </a:t>
            </a:r>
            <a:r>
              <a:rPr lang="en-US" sz="3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AGENCY</a:t>
            </a:r>
          </a:p>
        </p:txBody>
      </p:sp>
      <p:sp>
        <p:nvSpPr>
          <p:cNvPr id="5" name="Rectangle 4"/>
          <p:cNvSpPr/>
          <p:nvPr/>
        </p:nvSpPr>
        <p:spPr>
          <a:xfrm>
            <a:off x="8591364" y="632460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fld id="{443BFF91-452F-48B6-A2FE-4813220598A4}" type="slidenum">
              <a:rPr lang="en-US" sz="2400" b="1">
                <a:solidFill>
                  <a:srgbClr val="C00000"/>
                </a:solidFill>
                <a:latin typeface="Calibri" panose="020F0502020204030204" pitchFamily="34" charset="0"/>
              </a:rPr>
              <a:pPr algn="ctr">
                <a:defRPr/>
              </a:pPr>
              <a:t>2</a:t>
            </a:fld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557859"/>
            <a:ext cx="26653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cap="all" spc="-80" dirty="0">
                <a:solidFill>
                  <a:srgbClr val="C00000"/>
                </a:solidFill>
                <a:latin typeface="Calibri" panose="020F0502020204030204" pitchFamily="34" charset="0"/>
              </a:rPr>
              <a:t>Overview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7718" y="2337303"/>
            <a:ext cx="7620000" cy="38144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85750" indent="-28575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 sz="2000" b="1" spc="-80">
                <a:latin typeface="Calibri" panose="020F0502020204030204" pitchFamily="34" charset="0"/>
              </a:defRPr>
            </a:lvl1pPr>
            <a:lvl2pPr indent="-18288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/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baseline="0"/>
            </a:lvl5pPr>
            <a:lvl6pPr marL="25146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/>
            </a:lvl6pPr>
            <a:lvl7pPr marL="29718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/>
            </a:lvl7pPr>
            <a:lvl8pPr marL="3429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/>
            </a:lvl8pPr>
            <a:lvl9pPr marL="3886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/>
            </a:lvl9pPr>
          </a:lstStyle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Alameda County Health Care Services Agency</a:t>
            </a:r>
          </a:p>
          <a:p>
            <a:r>
              <a:rPr lang="en-US" sz="2400" dirty="0"/>
              <a:t>Health care definitions</a:t>
            </a:r>
          </a:p>
          <a:p>
            <a:r>
              <a:rPr lang="en-US" sz="2400" dirty="0"/>
              <a:t>Components of a health system</a:t>
            </a:r>
          </a:p>
          <a:p>
            <a:r>
              <a:rPr lang="en-US" sz="2400" dirty="0"/>
              <a:t>Alameda County’s system</a:t>
            </a:r>
          </a:p>
          <a:p>
            <a:r>
              <a:rPr lang="en-US" sz="2400" dirty="0"/>
              <a:t>Payer mix in Alameda County</a:t>
            </a:r>
          </a:p>
          <a:p>
            <a:r>
              <a:rPr lang="en-US" sz="2400" dirty="0"/>
              <a:t>What is the safety net?</a:t>
            </a:r>
          </a:p>
          <a:p>
            <a:r>
              <a:rPr lang="en-US" sz="2400" dirty="0"/>
              <a:t>What are the issues facing the safety net?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96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5791200" cy="76231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</a:rPr>
              <a:t>Efforts to Meet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114800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spc="-80" dirty="0" smtClean="0">
                <a:latin typeface="Calibri" panose="020F0502020204030204" pitchFamily="34" charset="0"/>
              </a:rPr>
              <a:t>Planning for Additional Senior Services</a:t>
            </a:r>
          </a:p>
          <a:p>
            <a:r>
              <a:rPr lang="en-US" sz="2400" spc="-80" dirty="0" smtClean="0">
                <a:latin typeface="Calibri" panose="020F0502020204030204" pitchFamily="34" charset="0"/>
              </a:rPr>
              <a:t>Focus on prevention and social determinants of health such as:</a:t>
            </a:r>
          </a:p>
          <a:p>
            <a:pPr lvl="1">
              <a:buClrTx/>
            </a:pPr>
            <a:r>
              <a:rPr lang="en-US" sz="2400" b="1" dirty="0" smtClean="0">
                <a:latin typeface="Calibri" panose="020F0502020204030204" pitchFamily="34" charset="0"/>
              </a:rPr>
              <a:t>Housing</a:t>
            </a:r>
          </a:p>
          <a:p>
            <a:pPr lvl="1">
              <a:buClrTx/>
            </a:pPr>
            <a:r>
              <a:rPr lang="en-US" sz="2400" b="1" dirty="0" smtClean="0">
                <a:latin typeface="Calibri" panose="020F0502020204030204" pitchFamily="34" charset="0"/>
              </a:rPr>
              <a:t>Nutrition</a:t>
            </a:r>
          </a:p>
          <a:p>
            <a:pPr lvl="1">
              <a:buClrTx/>
            </a:pPr>
            <a:r>
              <a:rPr lang="en-US" sz="2400" b="1" dirty="0" smtClean="0">
                <a:latin typeface="Calibri" panose="020F0502020204030204" pitchFamily="34" charset="0"/>
              </a:rPr>
              <a:t>Exercise</a:t>
            </a:r>
          </a:p>
          <a:p>
            <a:r>
              <a:rPr lang="en-US" sz="2400" spc="-80" dirty="0" smtClean="0">
                <a:latin typeface="Calibri" panose="020F0502020204030204" pitchFamily="34" charset="0"/>
              </a:rPr>
              <a:t>Special Services for Frequent Utilizer Groups</a:t>
            </a:r>
          </a:p>
          <a:p>
            <a:pPr lvl="1">
              <a:buClrTx/>
            </a:pPr>
            <a:r>
              <a:rPr lang="en-US" sz="2400" b="1" dirty="0" smtClean="0">
                <a:latin typeface="Calibri" panose="020F0502020204030204" pitchFamily="34" charset="0"/>
              </a:rPr>
              <a:t>Health homes via the managed care plans</a:t>
            </a:r>
          </a:p>
          <a:p>
            <a:pPr lvl="1">
              <a:buClrTx/>
            </a:pPr>
            <a:r>
              <a:rPr lang="en-US" sz="2400" b="1" dirty="0" smtClean="0">
                <a:latin typeface="Calibri" panose="020F0502020204030204" pitchFamily="34" charset="0"/>
              </a:rPr>
              <a:t>Whole person care</a:t>
            </a:r>
            <a:endParaRPr lang="en-US" sz="2400" b="1" spc="-8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78616" y="6413183"/>
            <a:ext cx="512984" cy="444817"/>
          </a:xfr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443BFF91-452F-48B6-A2FE-4813220598A4}" type="slidenum">
              <a:rPr lang="en-US">
                <a:solidFill>
                  <a:srgbClr val="C00000"/>
                </a:solidFill>
                <a:latin typeface="Calibri" panose="020F050202020403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06662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5791200" cy="76231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</a:rPr>
              <a:t>Health Care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1"/>
            <a:ext cx="3291840" cy="4114800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spc="-8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pc="-80" dirty="0" smtClean="0">
                <a:latin typeface="Calibri" panose="020F0502020204030204" pitchFamily="34" charset="0"/>
              </a:rPr>
              <a:t>Aging Population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pc="-80" dirty="0" smtClean="0">
                <a:latin typeface="Calibri" panose="020F0502020204030204" pitchFamily="34" charset="0"/>
              </a:rPr>
              <a:t>Cost of Health Insurance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pc="-80" dirty="0" smtClean="0">
                <a:latin typeface="Calibri" panose="020F0502020204030204" pitchFamily="34" charset="0"/>
              </a:rPr>
              <a:t>Low </a:t>
            </a:r>
            <a:r>
              <a:rPr lang="en-US" sz="2400" spc="-80" dirty="0" err="1" smtClean="0">
                <a:latin typeface="Calibri" panose="020F0502020204030204" pitchFamily="34" charset="0"/>
              </a:rPr>
              <a:t>Medi-cal</a:t>
            </a:r>
            <a:r>
              <a:rPr lang="en-US" sz="2400" spc="-80" dirty="0" smtClean="0">
                <a:latin typeface="Calibri" panose="020F0502020204030204" pitchFamily="34" charset="0"/>
              </a:rPr>
              <a:t> Reimbursements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pc="-80" dirty="0" smtClean="0">
                <a:latin typeface="Calibri" panose="020F0502020204030204" pitchFamily="34" charset="0"/>
              </a:rPr>
              <a:t>Pent up Demand for Health Care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pc="-80" dirty="0" smtClean="0">
                <a:latin typeface="Calibri" panose="020F0502020204030204" pitchFamily="34" charset="0"/>
              </a:rPr>
              <a:t>Hospital Closures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spc="-80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1"/>
            <a:ext cx="3810000" cy="4114800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spc="-8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pc="-80" dirty="0" smtClean="0">
                <a:latin typeface="Calibri" panose="020F0502020204030204" pitchFamily="34" charset="0"/>
              </a:rPr>
              <a:t>Integrating Mental Health and Substance Abuse Treatment into Primary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pc="-80" dirty="0" smtClean="0">
                <a:latin typeface="Calibri" panose="020F0502020204030204" pitchFamily="34" charset="0"/>
              </a:rPr>
              <a:t>Transition to Electronic Health Records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pc="-80" dirty="0" smtClean="0">
                <a:latin typeface="Calibri" panose="020F0502020204030204" pitchFamily="34" charset="0"/>
              </a:rPr>
              <a:t>Availability of and Access to Primary Care</a:t>
            </a:r>
          </a:p>
          <a:p>
            <a:endParaRPr lang="en-US" sz="2400" spc="-80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78616" y="6413183"/>
            <a:ext cx="512984" cy="444817"/>
          </a:xfr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443BFF91-452F-48B6-A2FE-4813220598A4}" type="slidenum">
              <a:rPr lang="en-US">
                <a:solidFill>
                  <a:srgbClr val="C00000"/>
                </a:solidFill>
                <a:latin typeface="Calibri" panose="020F050202020403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55491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68583" y="2743200"/>
            <a:ext cx="460683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6600" b="1" cap="all" spc="-60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QUESTIONS?</a:t>
            </a:r>
            <a:endParaRPr lang="en-US" sz="6600" b="1" cap="all" spc="-60" dirty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78616" y="6413183"/>
            <a:ext cx="512984" cy="444817"/>
          </a:xfr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443BFF91-452F-48B6-A2FE-4813220598A4}" type="slidenum">
              <a:rPr lang="en-US">
                <a:solidFill>
                  <a:srgbClr val="C00000"/>
                </a:solidFill>
                <a:latin typeface="Calibri" panose="020F050202020403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37121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4495800"/>
            <a:ext cx="8610599" cy="182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2057400"/>
            <a:ext cx="8610600" cy="15609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28601" y="4508718"/>
            <a:ext cx="8610598" cy="1815882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  <a:effectLst>
            <a:prstShdw prst="shdw17" dist="17961" dir="13500000">
              <a:srgbClr val="7A8E99"/>
            </a:prstShd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Provide fully integrated health care services through a comprehensive network of public and private partnerships that ensures optimal health and well-being and respects the diversity of all residents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8599" y="2104072"/>
            <a:ext cx="8610600" cy="1477328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  <a:effectLst>
            <a:prstShdw prst="shdw17" dist="17961" dir="13500000">
              <a:srgbClr val="7A8E99"/>
            </a:prstShd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Health Equity </a:t>
            </a:r>
            <a:r>
              <a:rPr lang="en-US" sz="3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through the goals of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Healthy </a:t>
            </a:r>
            <a:r>
              <a:rPr lang="en-US" sz="3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People</a:t>
            </a:r>
            <a:r>
              <a:rPr lang="en-US" sz="3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Healthy </a:t>
            </a:r>
            <a:r>
              <a:rPr lang="en-US" sz="3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Places</a:t>
            </a:r>
            <a:r>
              <a:rPr lang="en-US" sz="3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Healthy </a:t>
            </a:r>
            <a:r>
              <a:rPr lang="en-US" sz="3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Policies</a:t>
            </a:r>
            <a:r>
              <a:rPr lang="en-US" sz="3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and Healthy </a:t>
            </a:r>
            <a:r>
              <a:rPr lang="en-US" sz="3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Systems</a:t>
            </a: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1153634" y="76200"/>
            <a:ext cx="799036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3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ALAMEDA COUNTY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3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HEALTH CARE </a:t>
            </a:r>
            <a:r>
              <a:rPr lang="en-US" sz="3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SERVICES </a:t>
            </a:r>
            <a:r>
              <a:rPr lang="en-US" sz="3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AGENCY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78616" y="6400800"/>
            <a:ext cx="512984" cy="444817"/>
          </a:xfrm>
        </p:spPr>
        <p:txBody>
          <a:bodyPr/>
          <a:lstStyle/>
          <a:p>
            <a:pPr algn="ctr">
              <a:defRPr/>
            </a:pPr>
            <a:fld id="{443BFF91-452F-48B6-A2FE-4813220598A4}" type="slidenum">
              <a:rPr lang="en-US">
                <a:solidFill>
                  <a:srgbClr val="C00000"/>
                </a:solidFill>
                <a:latin typeface="Calibri" panose="020F0502020204030204" pitchFamily="34" charset="0"/>
              </a:rPr>
              <a:pPr algn="ctr">
                <a:defRPr/>
              </a:pPr>
              <a:t>3</a:t>
            </a:fld>
            <a:endParaRPr lang="en-US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33706" y="1337454"/>
            <a:ext cx="3962400" cy="769441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  <a:effectLst>
            <a:prstShdw prst="shdw17" dist="17961" dir="13500000">
              <a:srgbClr val="7A8E99"/>
            </a:prstShd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cap="all" spc="-80" dirty="0">
                <a:solidFill>
                  <a:srgbClr val="C00000"/>
                </a:solidFill>
                <a:latin typeface="Calibri" panose="020F0502020204030204" pitchFamily="34" charset="0"/>
              </a:rPr>
              <a:t>VISION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44995" y="3810000"/>
            <a:ext cx="4495799" cy="769441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  <a:effectLst>
            <a:prstShdw prst="shdw17" dist="17961" dir="13500000">
              <a:srgbClr val="7A8E99"/>
            </a:prstShd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cap="all" spc="-80" dirty="0">
                <a:solidFill>
                  <a:srgbClr val="C00000"/>
                </a:solidFill>
                <a:latin typeface="Calibri" panose="020F0502020204030204" pitchFamily="34" charset="0"/>
              </a:rPr>
              <a:t>MISSION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0" y="77451"/>
            <a:ext cx="10290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9973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ed Rectangle 73"/>
          <p:cNvSpPr/>
          <p:nvPr/>
        </p:nvSpPr>
        <p:spPr>
          <a:xfrm>
            <a:off x="1066800" y="109404"/>
            <a:ext cx="7010400" cy="171939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defTabSz="10715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defTabSz="10715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defTabSz="10715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defTabSz="10715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defTabSz="10715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defTabSz="10715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LAMEDA 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COUNTY HEALTH CARE SERVICES 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AGENCY</a:t>
            </a:r>
            <a:endParaRPr lang="en-US" sz="24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defTabSz="10715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Office of the Director 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  <a:sym typeface="Wingdings"/>
              </a:rPr>
              <a:t> 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Finance &amp;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Administration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sym typeface="Wingdings"/>
              </a:rPr>
              <a:t> 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Medical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Director </a:t>
            </a:r>
            <a:endParaRPr lang="en-US" sz="1600" b="1" dirty="0" smtClean="0">
              <a:solidFill>
                <a:srgbClr val="000000"/>
              </a:solidFill>
              <a:latin typeface="Calibri" panose="020F0502020204030204" pitchFamily="34" charset="0"/>
              <a:sym typeface="Wingdings"/>
            </a:endParaRPr>
          </a:p>
          <a:p>
            <a:pPr algn="ctr" defTabSz="10715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Human Resources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sym typeface="Wingdings"/>
              </a:rPr>
              <a:t> 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Fund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Development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sym typeface="Wingdings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  <a:sym typeface="Wingdings"/>
              </a:rPr>
              <a:t> 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Policy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sym typeface="Wingdings"/>
              </a:rPr>
              <a:t> 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Evaluation</a:t>
            </a:r>
          </a:p>
        </p:txBody>
      </p:sp>
      <p:cxnSp>
        <p:nvCxnSpPr>
          <p:cNvPr id="92" name="AutoShape 9"/>
          <p:cNvCxnSpPr>
            <a:cxnSpLocks noChangeShapeType="1"/>
            <a:stCxn id="91" idx="2"/>
            <a:endCxn id="84" idx="2"/>
          </p:cNvCxnSpPr>
          <p:nvPr/>
        </p:nvCxnSpPr>
        <p:spPr bwMode="auto">
          <a:xfrm flipV="1">
            <a:off x="7920663" y="3137078"/>
            <a:ext cx="0" cy="2057545"/>
          </a:xfrm>
          <a:prstGeom prst="straightConnector1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0" name="AutoShape 9"/>
          <p:cNvCxnSpPr>
            <a:cxnSpLocks noChangeShapeType="1"/>
          </p:cNvCxnSpPr>
          <p:nvPr/>
        </p:nvCxnSpPr>
        <p:spPr bwMode="auto">
          <a:xfrm>
            <a:off x="3352800" y="2093342"/>
            <a:ext cx="0" cy="1969716"/>
          </a:xfrm>
          <a:prstGeom prst="straightConnector1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3" name="AutoShape 9"/>
          <p:cNvCxnSpPr>
            <a:cxnSpLocks noChangeShapeType="1"/>
          </p:cNvCxnSpPr>
          <p:nvPr/>
        </p:nvCxnSpPr>
        <p:spPr bwMode="auto">
          <a:xfrm>
            <a:off x="5762625" y="2108659"/>
            <a:ext cx="0" cy="1958589"/>
          </a:xfrm>
          <a:prstGeom prst="straightConnector1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" name="AutoShape 5"/>
          <p:cNvCxnSpPr>
            <a:cxnSpLocks noChangeShapeType="1"/>
            <a:endCxn id="32" idx="0"/>
          </p:cNvCxnSpPr>
          <p:nvPr/>
        </p:nvCxnSpPr>
        <p:spPr bwMode="auto">
          <a:xfrm rot="10800000" flipV="1">
            <a:off x="2783654" y="4056242"/>
            <a:ext cx="569146" cy="229321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3" name="AutoShape 6"/>
          <p:cNvCxnSpPr>
            <a:cxnSpLocks noChangeShapeType="1"/>
            <a:endCxn id="33" idx="0"/>
          </p:cNvCxnSpPr>
          <p:nvPr/>
        </p:nvCxnSpPr>
        <p:spPr bwMode="auto">
          <a:xfrm>
            <a:off x="3352800" y="4056243"/>
            <a:ext cx="583836" cy="224215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6" name="AutoShape 9"/>
          <p:cNvCxnSpPr>
            <a:cxnSpLocks noChangeShapeType="1"/>
            <a:stCxn id="46" idx="0"/>
          </p:cNvCxnSpPr>
          <p:nvPr/>
        </p:nvCxnSpPr>
        <p:spPr bwMode="auto">
          <a:xfrm flipH="1">
            <a:off x="1303616" y="2435582"/>
            <a:ext cx="30509" cy="3023004"/>
          </a:xfrm>
          <a:prstGeom prst="straightConnector1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" name="AutoShape 31"/>
          <p:cNvCxnSpPr>
            <a:cxnSpLocks noChangeShapeType="1"/>
            <a:endCxn id="40" idx="0"/>
          </p:cNvCxnSpPr>
          <p:nvPr/>
        </p:nvCxnSpPr>
        <p:spPr bwMode="auto">
          <a:xfrm>
            <a:off x="5772106" y="4051354"/>
            <a:ext cx="653798" cy="156166"/>
          </a:xfrm>
          <a:prstGeom prst="bentConnector2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62" name="AutoShape 32"/>
          <p:cNvCxnSpPr>
            <a:cxnSpLocks noChangeShapeType="1"/>
            <a:endCxn id="43" idx="0"/>
          </p:cNvCxnSpPr>
          <p:nvPr/>
        </p:nvCxnSpPr>
        <p:spPr bwMode="auto">
          <a:xfrm rot="10800000" flipV="1">
            <a:off x="5106650" y="4056243"/>
            <a:ext cx="673121" cy="239532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0" name="AutoShape 3"/>
          <p:cNvCxnSpPr>
            <a:cxnSpLocks noChangeShapeType="1"/>
            <a:stCxn id="43" idx="0"/>
            <a:endCxn id="44" idx="0"/>
          </p:cNvCxnSpPr>
          <p:nvPr/>
        </p:nvCxnSpPr>
        <p:spPr bwMode="auto">
          <a:xfrm>
            <a:off x="5106649" y="4295775"/>
            <a:ext cx="1" cy="1333500"/>
          </a:xfrm>
          <a:prstGeom prst="straightConnector1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4"/>
          <p:cNvCxnSpPr>
            <a:cxnSpLocks noChangeShapeType="1"/>
            <a:stCxn id="40" idx="0"/>
            <a:endCxn id="82" idx="0"/>
          </p:cNvCxnSpPr>
          <p:nvPr/>
        </p:nvCxnSpPr>
        <p:spPr bwMode="auto">
          <a:xfrm>
            <a:off x="6425904" y="4207520"/>
            <a:ext cx="0" cy="1421756"/>
          </a:xfrm>
          <a:prstGeom prst="straightConnector1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7" name="AutoShape 10"/>
          <p:cNvCxnSpPr>
            <a:cxnSpLocks noChangeShapeType="1"/>
            <a:endCxn id="84" idx="0"/>
          </p:cNvCxnSpPr>
          <p:nvPr/>
        </p:nvCxnSpPr>
        <p:spPr bwMode="auto">
          <a:xfrm>
            <a:off x="4418639" y="2093342"/>
            <a:ext cx="3502024" cy="367461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8" name="AutoShape 11"/>
          <p:cNvCxnSpPr>
            <a:cxnSpLocks noChangeShapeType="1"/>
            <a:endCxn id="46" idx="0"/>
          </p:cNvCxnSpPr>
          <p:nvPr/>
        </p:nvCxnSpPr>
        <p:spPr bwMode="auto">
          <a:xfrm rot="10800000" flipV="1">
            <a:off x="1334126" y="2093342"/>
            <a:ext cx="3218151" cy="342240"/>
          </a:xfrm>
          <a:prstGeom prst="bentConnector2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9" name="AutoShape 22"/>
          <p:cNvCxnSpPr>
            <a:cxnSpLocks noChangeShapeType="1"/>
            <a:stCxn id="32" idx="0"/>
            <a:endCxn id="71" idx="0"/>
          </p:cNvCxnSpPr>
          <p:nvPr/>
        </p:nvCxnSpPr>
        <p:spPr bwMode="auto">
          <a:xfrm>
            <a:off x="2783654" y="4285564"/>
            <a:ext cx="0" cy="194378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" name="AutoShape 24"/>
          <p:cNvCxnSpPr>
            <a:cxnSpLocks noChangeShapeType="1"/>
            <a:endCxn id="72" idx="0"/>
          </p:cNvCxnSpPr>
          <p:nvPr/>
        </p:nvCxnSpPr>
        <p:spPr bwMode="auto">
          <a:xfrm>
            <a:off x="3932738" y="4280458"/>
            <a:ext cx="3898" cy="13369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22" name="Rounded Rectangle 21"/>
          <p:cNvSpPr/>
          <p:nvPr/>
        </p:nvSpPr>
        <p:spPr>
          <a:xfrm>
            <a:off x="448668" y="4026789"/>
            <a:ext cx="1721463" cy="55245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b" anchorCtr="1"/>
          <a:lstStyle/>
          <a:p>
            <a:pPr algn="ctr" defTabSz="10715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FFFFFF"/>
              </a:solidFill>
              <a:latin typeface="Calibri" panose="020F0502020204030204" pitchFamily="34" charset="0"/>
              <a:cs typeface="Arial" charset="0"/>
            </a:endParaRPr>
          </a:p>
          <a:p>
            <a:pPr algn="ctr" defTabSz="10715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FFFFFF"/>
              </a:solidFill>
              <a:latin typeface="Calibri" panose="020F0502020204030204" pitchFamily="34" charset="0"/>
              <a:cs typeface="Arial" charset="0"/>
            </a:endParaRPr>
          </a:p>
          <a:p>
            <a:pPr algn="ctr" defTabSz="10715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FFFFFF"/>
              </a:solidFill>
              <a:latin typeface="Calibri" panose="020F0502020204030204" pitchFamily="34" charset="0"/>
              <a:cs typeface="Arial" charset="0"/>
            </a:endParaRPr>
          </a:p>
          <a:p>
            <a:pPr algn="ctr" defTabSz="10715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Center for Healthy </a:t>
            </a:r>
          </a:p>
          <a:p>
            <a:pPr algn="ctr" defTabSz="10715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Schools and Communities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57200" y="3320036"/>
            <a:ext cx="1709895" cy="53400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1"/>
          <a:lstStyle/>
          <a:p>
            <a:pPr algn="ctr" defTabSz="10715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Indigent Health Services/</a:t>
            </a:r>
            <a:r>
              <a:rPr lang="en-US" sz="1200" b="1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HealthPAC</a:t>
            </a:r>
            <a:endParaRPr lang="en-US" sz="12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438400" y="2451658"/>
            <a:ext cx="1828800" cy="718718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Behavioral Health Care 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Services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287249" y="5619750"/>
            <a:ext cx="990600" cy="476250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Day Treatment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289459" y="4984750"/>
            <a:ext cx="988390" cy="476250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Referral Services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454633" y="4982336"/>
            <a:ext cx="964006" cy="476250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Support Services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289459" y="4285564"/>
            <a:ext cx="988390" cy="476250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24 Hour Services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454633" y="4280458"/>
            <a:ext cx="964006" cy="476250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Outpatient Services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876800" y="2466975"/>
            <a:ext cx="1752600" cy="676275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Public Health Services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773482" y="4991100"/>
            <a:ext cx="1304841" cy="467486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1"/>
          <a:lstStyle/>
          <a:p>
            <a:pPr algn="ctr" fontAlgn="b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Community Health Services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773483" y="4207520"/>
            <a:ext cx="1304841" cy="704850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1"/>
          <a:lstStyle/>
          <a:p>
            <a:pPr algn="ctr" fontAlgn="b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Communicable Disease Control &amp; Prevention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525624" y="4991100"/>
            <a:ext cx="1162050" cy="476250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1"/>
          <a:lstStyle/>
          <a:p>
            <a:pPr algn="ctr" fontAlgn="b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Family Health Services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525624" y="4295775"/>
            <a:ext cx="1162050" cy="476250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1"/>
          <a:lstStyle/>
          <a:p>
            <a:pPr algn="ctr" fontAlgn="b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Administrative Services 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525625" y="5629275"/>
            <a:ext cx="1162050" cy="476250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1"/>
          <a:lstStyle/>
          <a:p>
            <a:pPr algn="ctr" fontAlgn="b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Public Health Nursing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7162801" y="3338477"/>
            <a:ext cx="1508976" cy="534008"/>
          </a:xfrm>
          <a:prstGeom prst="round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b" anchorCtr="1"/>
          <a:lstStyle/>
          <a:p>
            <a:pPr algn="ctr" defTabSz="10715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FFFFFF"/>
              </a:solidFill>
              <a:latin typeface="Calibri" panose="020F0502020204030204" pitchFamily="34" charset="0"/>
              <a:cs typeface="Arial" charset="0"/>
            </a:endParaRPr>
          </a:p>
          <a:p>
            <a:pPr algn="ctr" defTabSz="10715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FFFFFF"/>
              </a:solidFill>
              <a:latin typeface="Calibri" panose="020F0502020204030204" pitchFamily="34" charset="0"/>
              <a:cs typeface="Arial" charset="0"/>
            </a:endParaRPr>
          </a:p>
          <a:p>
            <a:pPr algn="ctr" defTabSz="10715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FFFFFF"/>
              </a:solidFill>
              <a:latin typeface="Calibri" panose="020F0502020204030204" pitchFamily="34" charset="0"/>
              <a:cs typeface="Arial" charset="0"/>
            </a:endParaRPr>
          </a:p>
          <a:p>
            <a:pPr algn="ctr" defTabSz="10715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Administration</a:t>
            </a:r>
          </a:p>
          <a:p>
            <a:pPr algn="ctr" defTabSz="10715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0" b="1" dirty="0">
              <a:solidFill>
                <a:srgbClr val="FFFFFF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7162801" y="3981450"/>
            <a:ext cx="1508975" cy="552450"/>
          </a:xfrm>
          <a:prstGeom prst="round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b" anchorCtr="1"/>
          <a:lstStyle/>
          <a:p>
            <a:pPr algn="ctr" defTabSz="10715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FFFFFF"/>
              </a:solidFill>
              <a:latin typeface="Calibri" panose="020F0502020204030204" pitchFamily="34" charset="0"/>
              <a:cs typeface="Arial" charset="0"/>
            </a:endParaRPr>
          </a:p>
          <a:p>
            <a:pPr algn="ctr" defTabSz="10715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FFFFFF"/>
              </a:solidFill>
              <a:latin typeface="Calibri" panose="020F0502020204030204" pitchFamily="34" charset="0"/>
              <a:cs typeface="Arial" charset="0"/>
            </a:endParaRPr>
          </a:p>
          <a:p>
            <a:pPr algn="ctr" defTabSz="10715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FFFFFF"/>
              </a:solidFill>
              <a:latin typeface="Calibri" panose="020F0502020204030204" pitchFamily="34" charset="0"/>
              <a:cs typeface="Arial" charset="0"/>
            </a:endParaRPr>
          </a:p>
          <a:p>
            <a:pPr algn="ctr" defTabSz="10715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Environmental Health 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/>
            </a:r>
            <a:b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12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Services </a:t>
            </a:r>
            <a:endParaRPr lang="en-US" sz="12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2289459" y="6229350"/>
            <a:ext cx="988390" cy="476250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Outreach</a:t>
            </a:r>
            <a:endParaRPr lang="en-US" sz="12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3454633" y="5617391"/>
            <a:ext cx="964006" cy="476250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Ancillaries</a:t>
            </a:r>
            <a:endParaRPr lang="en-US" sz="12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457200" y="4756709"/>
            <a:ext cx="1712931" cy="55571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1"/>
          <a:lstStyle/>
          <a:p>
            <a:pPr algn="ctr" fontAlgn="b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Emergency Medical </a:t>
            </a:r>
          </a:p>
          <a:p>
            <a:pPr algn="ctr" fontAlgn="b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Services</a:t>
            </a:r>
            <a:endParaRPr lang="en-US" sz="1200" b="1" dirty="0">
              <a:solidFill>
                <a:srgbClr val="FFFFFF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5773483" y="5629276"/>
            <a:ext cx="1304842" cy="464366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Office of AIDS </a:t>
            </a:r>
            <a:endParaRPr lang="en-US" sz="12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7078325" y="2460803"/>
            <a:ext cx="1684675" cy="676275"/>
          </a:xfrm>
          <a:prstGeom prst="round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Environmental Health</a:t>
            </a:r>
            <a:endParaRPr lang="en-US" sz="16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4953000" y="3320035"/>
            <a:ext cx="1600200" cy="552450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b" anchorCtr="1"/>
          <a:lstStyle/>
          <a:p>
            <a:pPr algn="ctr" defTabSz="10715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FFFFFF"/>
              </a:solidFill>
              <a:latin typeface="Calibri" panose="020F0502020204030204" pitchFamily="34" charset="0"/>
              <a:cs typeface="Arial" charset="0"/>
            </a:endParaRPr>
          </a:p>
          <a:p>
            <a:pPr algn="ctr" defTabSz="10715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Office of the Director Health Officer</a:t>
            </a:r>
            <a:endParaRPr lang="en-US" sz="12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81000" y="2435582"/>
            <a:ext cx="1906249" cy="752475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HCSA Administration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b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Indigent Health</a:t>
            </a: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2590800" y="3320035"/>
            <a:ext cx="1524000" cy="534008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b" anchorCtr="1"/>
          <a:lstStyle/>
          <a:p>
            <a:pPr algn="ctr" defTabSz="10715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FFFFFF"/>
              </a:solidFill>
              <a:latin typeface="Calibri" panose="020F0502020204030204" pitchFamily="34" charset="0"/>
              <a:cs typeface="Arial" charset="0"/>
            </a:endParaRPr>
          </a:p>
          <a:p>
            <a:pPr algn="ctr" defTabSz="10715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FFFFFF"/>
              </a:solidFill>
              <a:latin typeface="Calibri" panose="020F0502020204030204" pitchFamily="34" charset="0"/>
              <a:cs typeface="Arial" charset="0"/>
            </a:endParaRPr>
          </a:p>
          <a:p>
            <a:pPr algn="ctr" defTabSz="10715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FFFFFF"/>
              </a:solidFill>
              <a:latin typeface="Calibri" panose="020F0502020204030204" pitchFamily="34" charset="0"/>
              <a:cs typeface="Arial" charset="0"/>
            </a:endParaRPr>
          </a:p>
          <a:p>
            <a:pPr algn="ctr" defTabSz="10715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Administration</a:t>
            </a:r>
          </a:p>
          <a:p>
            <a:pPr algn="ctr" defTabSz="10715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0" b="1" dirty="0">
              <a:solidFill>
                <a:srgbClr val="FFFFFF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7166175" y="4642173"/>
            <a:ext cx="1508975" cy="552450"/>
          </a:xfrm>
          <a:prstGeom prst="round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b" anchorCtr="1"/>
          <a:lstStyle/>
          <a:p>
            <a:pPr algn="ctr" defTabSz="10715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FFFFFF"/>
              </a:solidFill>
              <a:latin typeface="Calibri" panose="020F0502020204030204" pitchFamily="34" charset="0"/>
              <a:cs typeface="Arial" charset="0"/>
            </a:endParaRPr>
          </a:p>
          <a:p>
            <a:pPr algn="ctr" defTabSz="10715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FFFFFF"/>
              </a:solidFill>
              <a:latin typeface="Calibri" panose="020F0502020204030204" pitchFamily="34" charset="0"/>
              <a:cs typeface="Arial" charset="0"/>
            </a:endParaRPr>
          </a:p>
          <a:p>
            <a:pPr algn="ctr" defTabSz="10715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FFFFFF"/>
              </a:solidFill>
              <a:latin typeface="Calibri" panose="020F0502020204030204" pitchFamily="34" charset="0"/>
              <a:cs typeface="Arial" charset="0"/>
            </a:endParaRPr>
          </a:p>
          <a:p>
            <a:pPr algn="ctr" defTabSz="10715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Vector Control </a:t>
            </a:r>
          </a:p>
          <a:p>
            <a:pPr algn="ctr" defTabSz="10715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Services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448668" y="5458586"/>
            <a:ext cx="1709895" cy="644069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1"/>
          <a:lstStyle/>
          <a:p>
            <a:pPr algn="ctr" defTabSz="10715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FFFFFF"/>
              </a:solidFill>
              <a:latin typeface="Calibri" panose="020F0502020204030204" pitchFamily="34" charset="0"/>
              <a:cs typeface="Arial" charset="0"/>
            </a:endParaRPr>
          </a:p>
          <a:p>
            <a:pPr algn="ctr" defTabSz="10715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FFFFFF"/>
              </a:solidFill>
              <a:latin typeface="Calibri" panose="020F0502020204030204" pitchFamily="34" charset="0"/>
              <a:cs typeface="Arial" charset="0"/>
            </a:endParaRPr>
          </a:p>
          <a:p>
            <a:pPr algn="ctr" defTabSz="10715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FFFFFF"/>
              </a:solidFill>
              <a:latin typeface="Calibri" panose="020F0502020204030204" pitchFamily="34" charset="0"/>
              <a:cs typeface="Arial" charset="0"/>
            </a:endParaRPr>
          </a:p>
          <a:p>
            <a:pPr algn="ctr" defTabSz="10715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Cross-Departmental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b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Cross-Jurisdictional Health Services</a:t>
            </a:r>
            <a:endParaRPr lang="en-US" sz="12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96" name="AutoShape 9"/>
          <p:cNvCxnSpPr>
            <a:cxnSpLocks noChangeShapeType="1"/>
            <a:stCxn id="74" idx="2"/>
          </p:cNvCxnSpPr>
          <p:nvPr/>
        </p:nvCxnSpPr>
        <p:spPr bwMode="auto">
          <a:xfrm>
            <a:off x="4572000" y="1828800"/>
            <a:ext cx="0" cy="279859"/>
          </a:xfrm>
          <a:prstGeom prst="straightConnector1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</p:spPr>
      </p:cxnSp>
      <p:sp>
        <p:nvSpPr>
          <p:cNvPr id="5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78616" y="6413183"/>
            <a:ext cx="512984" cy="444817"/>
          </a:xfrm>
        </p:spPr>
        <p:txBody>
          <a:bodyPr/>
          <a:lstStyle/>
          <a:p>
            <a:pPr algn="ctr">
              <a:defRPr/>
            </a:pPr>
            <a:fld id="{443BFF91-452F-48B6-A2FE-4813220598A4}" type="slidenum">
              <a:rPr lang="en-US">
                <a:solidFill>
                  <a:srgbClr val="C00000"/>
                </a:solidFill>
                <a:latin typeface="Calibri" panose="020F0502020204030204" pitchFamily="34" charset="0"/>
              </a:rPr>
              <a:pPr algn="ctr">
                <a:defRPr/>
              </a:pPr>
              <a:t>4</a:t>
            </a:fld>
            <a:endParaRPr lang="en-US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868" y="208777"/>
            <a:ext cx="737132" cy="72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2729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4325"/>
            <a:ext cx="9143999" cy="731838"/>
          </a:xfrm>
        </p:spPr>
        <p:txBody>
          <a:bodyPr anchor="ctr">
            <a:noAutofit/>
          </a:bodyPr>
          <a:lstStyle/>
          <a:p>
            <a:r>
              <a:rPr lang="en-US" sz="4500" b="1" cap="none" spc="0" dirty="0" smtClean="0">
                <a:latin typeface="Calibri" panose="020F0502020204030204" pitchFamily="34" charset="0"/>
              </a:rPr>
              <a:t>Mandated and Discretionary Services</a:t>
            </a:r>
            <a:endParaRPr lang="en-US" sz="4500" b="1" cap="none" spc="0" dirty="0">
              <a:latin typeface="Calibri" panose="020F050202020403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413183"/>
            <a:ext cx="512984" cy="444817"/>
          </a:xfrm>
        </p:spPr>
        <p:txBody>
          <a:bodyPr/>
          <a:lstStyle/>
          <a:p>
            <a:pPr algn="ctr">
              <a:defRPr/>
            </a:pPr>
            <a:fld id="{443BFF91-452F-48B6-A2FE-4813220598A4}" type="slidenum">
              <a:rPr lang="en-US" smtClean="0">
                <a:solidFill>
                  <a:srgbClr val="D1282E"/>
                </a:solidFill>
                <a:latin typeface="Calibri" panose="020F0502020204030204" pitchFamily="34" charset="0"/>
              </a:rPr>
              <a:pPr algn="ctr">
                <a:defRPr/>
              </a:pPr>
              <a:t>5</a:t>
            </a:fld>
            <a:endParaRPr lang="en-US" dirty="0" smtClean="0">
              <a:solidFill>
                <a:srgbClr val="D1282E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785441"/>
              </p:ext>
            </p:extLst>
          </p:nvPr>
        </p:nvGraphicFramePr>
        <p:xfrm>
          <a:off x="0" y="1371600"/>
          <a:ext cx="89916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3352800"/>
                <a:gridCol w="3505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HCSA Department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Mandated Services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Discretionary Services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Indigent, </a:t>
                      </a:r>
                    </a:p>
                    <a:p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Cross-Jurisdictional, </a:t>
                      </a:r>
                    </a:p>
                    <a:p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and Emergency Health</a:t>
                      </a:r>
                      <a:endParaRPr lang="en-US" sz="18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Indigent Health, Medical Services to Youth in Custody, Emergency Medical Services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School Health Services, Children’s Policy, Court Appointed Special Advocates, Youth Centers, Children’s Dental, Health Insurance Enrollment, MAA/TCM, Health Care for Low Income Uninsured, 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Health Care for the Homeless</a:t>
                      </a:r>
                      <a:endParaRPr lang="en-US" sz="18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Behavioral Health</a:t>
                      </a:r>
                    </a:p>
                  </a:txBody>
                  <a:tcPr>
                    <a:lnR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Alcohol and Other Drug Services, Mental Health Services, </a:t>
                      </a:r>
                      <a:r>
                        <a:rPr lang="en-US" sz="1800" dirty="0" err="1" smtClean="0">
                          <a:latin typeface="Calibri" panose="020F0502020204030204" pitchFamily="34" charset="0"/>
                        </a:rPr>
                        <a:t>Medi</a:t>
                      </a: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-Cal Consolidation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Housing Support for Homeless, Vocational Training, Self-Help and Empowerment, Crisis Support for the Uninsured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3736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Environmental Health</a:t>
                      </a:r>
                      <a:endParaRPr lang="en-US" sz="1800" b="1" dirty="0"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Food/Water/Recreational Safety, Hazardous Materials/Waste Mgmt, Vector Control, Land Use/Septic,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Solid/Medical Waste, Body Arts, </a:t>
                      </a: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Epidemiological Investigations, Complaints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Green Business/Community Environmental Health Services,</a:t>
                      </a:r>
                    </a:p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Healthy Nail Salons, Pharmaceutical Safe Take Back, Food Facilities Grading System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6852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028475"/>
              </p:ext>
            </p:extLst>
          </p:nvPr>
        </p:nvGraphicFramePr>
        <p:xfrm>
          <a:off x="0" y="1371600"/>
          <a:ext cx="899160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2830"/>
                <a:gridCol w="2934970"/>
                <a:gridCol w="3733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HCSA Department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Mandated Services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Discretionary Services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Public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Health</a:t>
                      </a:r>
                      <a:endParaRPr lang="en-US" sz="18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Health Officer, Public Health Nursing, Public Health Laboratory, Public Health Statistics, Health Education, Communicable Disease Control &amp; Surveillance, Disability Prevention, Child Health, Nutrition Services, Diabetes Prevention, Foster Care Health, Maternal &amp; Infant Health, Dental Health, Tobacco Control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Asthma Program, Developmental Disabilities Planning &amp; Advisory, Pregnancy Prevention, Teen Dating Violence Prevention, Home Visiting &amp; Family Support System, Social &amp; Health Equity Programs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0" y="314325"/>
            <a:ext cx="9143999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500" b="1" cap="none" spc="0" dirty="0" smtClean="0">
                <a:latin typeface="Calibri" panose="020F0502020204030204" pitchFamily="34" charset="0"/>
              </a:rPr>
              <a:t>Mandated and Discretionary Services</a:t>
            </a:r>
            <a:endParaRPr lang="en-US" sz="4500" b="1" cap="none" spc="0" dirty="0">
              <a:latin typeface="Calibri" panose="020F0502020204030204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78616" y="6413183"/>
            <a:ext cx="512984" cy="444817"/>
          </a:xfrm>
        </p:spPr>
        <p:txBody>
          <a:bodyPr vert="horz" lIns="91440" tIns="45720" rIns="91440" bIns="45720" rtlCol="0" anchor="ctr"/>
          <a:lstStyle/>
          <a:p>
            <a:pPr algn="ctr"/>
            <a:fld id="{443BFF91-452F-48B6-A2FE-4813220598A4}" type="slidenum">
              <a:rPr lang="en-US">
                <a:solidFill>
                  <a:srgbClr val="D1282E"/>
                </a:solidFill>
                <a:latin typeface="Calibri" panose="020F0502020204030204" pitchFamily="34" charset="0"/>
              </a:rPr>
              <a:pPr algn="ctr"/>
              <a:t>6</a:t>
            </a:fld>
            <a:endParaRPr lang="en-US" dirty="0">
              <a:solidFill>
                <a:srgbClr val="D1282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7767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ealth Equity_BARHII Framework for Health Equity_DIA_PUB_2013104_ACPHD_Edit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1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7475" y="-152400"/>
            <a:ext cx="8686800" cy="9144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Calibri" panose="020F0502020204030204" pitchFamily="34" charset="0"/>
              </a:rPr>
              <a:t>Evolving Definitions of Health care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78616" y="6413183"/>
            <a:ext cx="512984" cy="444817"/>
          </a:xfrm>
        </p:spPr>
        <p:txBody>
          <a:bodyPr vert="horz" lIns="91440" tIns="45720" rIns="91440" bIns="45720" rtlCol="0" anchor="ctr"/>
          <a:lstStyle/>
          <a:p>
            <a:pPr algn="ctr"/>
            <a:fld id="{443BFF91-452F-48B6-A2FE-4813220598A4}" type="slidenum">
              <a:rPr lang="en-US">
                <a:solidFill>
                  <a:srgbClr val="D1282E"/>
                </a:solidFill>
                <a:latin typeface="Calibri" panose="020F0502020204030204" pitchFamily="34" charset="0"/>
              </a:rPr>
              <a:pPr algn="ctr"/>
              <a:t>7</a:t>
            </a:fld>
            <a:endParaRPr lang="en-US" dirty="0">
              <a:solidFill>
                <a:srgbClr val="D1282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355229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153400" cy="1371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</a:rPr>
              <a:t>Basic Components of a </a:t>
            </a:r>
            <a:br>
              <a:rPr lang="en-US" sz="4000" b="1" dirty="0">
                <a:latin typeface="Calibri" panose="020F0502020204030204" pitchFamily="34" charset="0"/>
              </a:rPr>
            </a:br>
            <a:r>
              <a:rPr lang="en-US" sz="4000" b="1" dirty="0">
                <a:latin typeface="Calibri" panose="020F0502020204030204" pitchFamily="34" charset="0"/>
              </a:rPr>
              <a:t>Health Care Delivery System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7620000" cy="4495800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pc="-8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pc="-8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pc="-8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80" dirty="0" smtClean="0">
                <a:latin typeface="Calibri" panose="020F0502020204030204" pitchFamily="34" charset="0"/>
              </a:rPr>
              <a:t>Public Health (including health promotion and disease prevention)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80" dirty="0" smtClean="0">
                <a:latin typeface="Calibri" panose="020F0502020204030204" pitchFamily="34" charset="0"/>
              </a:rPr>
              <a:t>Emergency Medical Services (911 and ambulances)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80" dirty="0" smtClean="0">
                <a:latin typeface="Calibri" panose="020F0502020204030204" pitchFamily="34" charset="0"/>
              </a:rPr>
              <a:t>Ambulatory Care (primary and specialty)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80" dirty="0" smtClean="0">
                <a:latin typeface="Calibri" panose="020F0502020204030204" pitchFamily="34" charset="0"/>
              </a:rPr>
              <a:t>Behavioral Health Services (in-patient and ambulatory)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80" dirty="0" smtClean="0">
                <a:latin typeface="Calibri" panose="020F0502020204030204" pitchFamily="34" charset="0"/>
              </a:rPr>
              <a:t>Dental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80" dirty="0" smtClean="0">
                <a:latin typeface="Calibri" panose="020F0502020204030204" pitchFamily="34" charset="0"/>
              </a:rPr>
              <a:t>Acute Care Hospitals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80" dirty="0" smtClean="0">
                <a:latin typeface="Calibri" panose="020F0502020204030204" pitchFamily="34" charset="0"/>
              </a:rPr>
              <a:t>Long-term Care (either in-home or institutional care)*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80" dirty="0" smtClean="0">
                <a:latin typeface="Calibri" panose="020F0502020204030204" pitchFamily="34" charset="0"/>
              </a:rPr>
              <a:t>Rehabilitation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80" dirty="0" smtClean="0">
                <a:latin typeface="Calibri" panose="020F0502020204030204" pitchFamily="34" charset="0"/>
              </a:rPr>
              <a:t>Pharmacy, medical devices and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pc="-8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pc="-8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pc="-80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78616" y="6413183"/>
            <a:ext cx="512984" cy="444817"/>
          </a:xfrm>
        </p:spPr>
        <p:txBody>
          <a:bodyPr vert="horz" lIns="91440" tIns="45720" rIns="91440" bIns="45720" rtlCol="0" anchor="ctr"/>
          <a:lstStyle/>
          <a:p>
            <a:pPr algn="ctr"/>
            <a:fld id="{443BFF91-452F-48B6-A2FE-4813220598A4}" type="slidenum">
              <a:rPr lang="en-US">
                <a:solidFill>
                  <a:srgbClr val="D1282E"/>
                </a:solidFill>
                <a:latin typeface="Calibri" panose="020F0502020204030204" pitchFamily="34" charset="0"/>
              </a:rPr>
              <a:pPr algn="ctr"/>
              <a:t>8</a:t>
            </a:fld>
            <a:endParaRPr lang="en-US" dirty="0">
              <a:solidFill>
                <a:srgbClr val="D1282E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1" y="6248400"/>
            <a:ext cx="4991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 *Not covered as a safety net service</a:t>
            </a: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220441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7200" cy="106648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</a:rPr>
              <a:t>Sources of Health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620000" cy="3992563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>
              <a:buChar char="•"/>
            </a:pPr>
            <a:r>
              <a:rPr lang="en-US" sz="2800" spc="-80" dirty="0">
                <a:latin typeface="Calibri" panose="020F0502020204030204" pitchFamily="34" charset="0"/>
              </a:rPr>
              <a:t>Health insurance breakdown information from California Health Interview Survey (CHIS):  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2015 updates coming in late October </a:t>
            </a:r>
          </a:p>
          <a:p>
            <a:pPr marL="285750" indent="-285750">
              <a:buChar char="•"/>
            </a:pPr>
            <a:r>
              <a:rPr lang="en-US" sz="2800" spc="-80" dirty="0">
                <a:latin typeface="Calibri" panose="020F0502020204030204" pitchFamily="34" charset="0"/>
              </a:rPr>
              <a:t>Hospital Utilization Data from OSHPD (Office of Statewide Health Planning and Development): </a:t>
            </a:r>
            <a:endParaRPr lang="en-US" sz="2800" spc="-80" dirty="0" smtClean="0">
              <a:latin typeface="Calibri" panose="020F0502020204030204" pitchFamily="34" charset="0"/>
            </a:endParaRP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2015 updates coming in </a:t>
            </a:r>
            <a:r>
              <a:rPr lang="en-US" sz="2800" dirty="0" smtClean="0">
                <a:latin typeface="Calibri" panose="020F0502020204030204" pitchFamily="34" charset="0"/>
              </a:rPr>
              <a:t>mid-September 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78616" y="6413183"/>
            <a:ext cx="512984" cy="444817"/>
          </a:xfrm>
        </p:spPr>
        <p:txBody>
          <a:bodyPr vert="horz" lIns="91440" tIns="45720" rIns="91440" bIns="45720" rtlCol="0" anchor="ctr"/>
          <a:lstStyle/>
          <a:p>
            <a:pPr algn="ctr"/>
            <a:fld id="{443BFF91-452F-48B6-A2FE-4813220598A4}" type="slidenum">
              <a:rPr lang="en-US">
                <a:solidFill>
                  <a:srgbClr val="D1282E"/>
                </a:solidFill>
                <a:latin typeface="Calibri" panose="020F0502020204030204" pitchFamily="34" charset="0"/>
              </a:rPr>
              <a:pPr algn="ctr"/>
              <a:t>9</a:t>
            </a:fld>
            <a:endParaRPr lang="en-US" dirty="0">
              <a:solidFill>
                <a:srgbClr val="D1282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376135"/>
      </p:ext>
    </p:extLst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sential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1067</Words>
  <Application>Microsoft Office PowerPoint</Application>
  <PresentationFormat>On-screen Show (4:3)</PresentationFormat>
  <Paragraphs>320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Calibri</vt:lpstr>
      <vt:lpstr>Times New Roman</vt:lpstr>
      <vt:lpstr>Wingdings</vt:lpstr>
      <vt:lpstr>2_Essential</vt:lpstr>
      <vt:lpstr>Essential</vt:lpstr>
      <vt:lpstr>Alameda County  Health Care System Overview  To the Local AGENCY Formation Commission (lafco) September 8, 2016</vt:lpstr>
      <vt:lpstr>PowerPoint Presentation</vt:lpstr>
      <vt:lpstr>PowerPoint Presentation</vt:lpstr>
      <vt:lpstr>PowerPoint Presentation</vt:lpstr>
      <vt:lpstr>Mandated and Discretionary Services</vt:lpstr>
      <vt:lpstr>PowerPoint Presentation</vt:lpstr>
      <vt:lpstr>Evolving Definitions of Health care</vt:lpstr>
      <vt:lpstr>Basic Components of a  Health Care Delivery System </vt:lpstr>
      <vt:lpstr>Sources of Health Data</vt:lpstr>
      <vt:lpstr>PowerPoint Presentation</vt:lpstr>
      <vt:lpstr>What is the Payer Mix in Alameda County?  2013 vs 2014</vt:lpstr>
      <vt:lpstr>Health care System in Alameda County Major Providers</vt:lpstr>
      <vt:lpstr>PowerPoint Presentation</vt:lpstr>
      <vt:lpstr>What are Safety Net Services? Services for Medi-Cal and Uninsured </vt:lpstr>
      <vt:lpstr>Alameda County Safety Net Relationships 1980 </vt:lpstr>
      <vt:lpstr>Alameda County Safety Net Relationships 1996 </vt:lpstr>
      <vt:lpstr>Alameda County Safety Net Relationships 2016 </vt:lpstr>
      <vt:lpstr>PowerPoint Presentation</vt:lpstr>
      <vt:lpstr>Medi-Cal and the Remaining Uninsured</vt:lpstr>
      <vt:lpstr>Efforts to Meet Demand</vt:lpstr>
      <vt:lpstr>Health Care Challenges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LAfCo</dc:title>
  <dc:creator>Kathleen Clanon</dc:creator>
  <cp:lastModifiedBy>Palacios, Mona, CAO</cp:lastModifiedBy>
  <cp:revision>78</cp:revision>
  <cp:lastPrinted>2016-09-07T21:36:00Z</cp:lastPrinted>
  <dcterms:created xsi:type="dcterms:W3CDTF">2016-08-29T20:28:50Z</dcterms:created>
  <dcterms:modified xsi:type="dcterms:W3CDTF">2016-09-08T17:23:42Z</dcterms:modified>
</cp:coreProperties>
</file>