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diagrams/data2.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diagrams/data3.xml" ContentType="application/vnd.openxmlformats-officedocument.drawingml.diagramData+xml"/>
  <Override PartName="/ppt/diagrams/data1.xml" ContentType="application/vnd.openxmlformats-officedocument.drawingml.diagramData+xml"/>
  <Override PartName="/ppt/slideLayouts/slideLayout3.xml" ContentType="application/vnd.openxmlformats-officedocument.presentationml.slideLayou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Masters/slideMaster1.xml" ContentType="application/vnd.openxmlformats-officedocument.presentationml.slideMaster+xml"/>
  <Override PartName="/ppt/notesSlides/notesSlide1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2.xml" ContentType="application/vnd.openxmlformats-officedocument.theme+xml"/>
  <Override PartName="/ppt/diagrams/layout3.xml" ContentType="application/vnd.openxmlformats-officedocument.drawingml.diagramLayout+xml"/>
  <Override PartName="/ppt/diagrams/quickStyle3.xml" ContentType="application/vnd.openxmlformats-officedocument.drawingml.diagramStyle+xml"/>
  <Override PartName="/ppt/notesMasters/notesMaster1.xml" ContentType="application/vnd.openxmlformats-officedocument.presentationml.notesMaster+xml"/>
  <Override PartName="/ppt/commentAuthors.xml" ContentType="application/vnd.openxmlformats-officedocument.presentationml.commentAuthors+xml"/>
  <Override PartName="/ppt/diagrams/layout2.xml" ContentType="application/vnd.openxmlformats-officedocument.drawingml.diagramLayout+xml"/>
  <Override PartName="/ppt/theme/theme1.xml" ContentType="application/vnd.openxmlformats-officedocument.theme+xml"/>
  <Override PartName="/ppt/diagrams/colors3.xml" ContentType="application/vnd.openxmlformats-officedocument.drawingml.diagramColors+xml"/>
  <Override PartName="/ppt/diagrams/drawing3.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customXml/itemProps2.xml" ContentType="application/vnd.openxmlformats-officedocument.customXmlProperties+xml"/>
  <Override PartName="/customXml/itemProps3.xml" ContentType="application/vnd.openxmlformats-officedocument.customXmlProperties+xml"/>
  <Override PartName="/customXml/itemProps1.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0"/>
  </p:notesMasterIdLst>
  <p:sldIdLst>
    <p:sldId id="368" r:id="rId5"/>
    <p:sldId id="448" r:id="rId6"/>
    <p:sldId id="389" r:id="rId7"/>
    <p:sldId id="289" r:id="rId8"/>
    <p:sldId id="527" r:id="rId9"/>
    <p:sldId id="399" r:id="rId10"/>
    <p:sldId id="281" r:id="rId11"/>
    <p:sldId id="520" r:id="rId12"/>
    <p:sldId id="521" r:id="rId13"/>
    <p:sldId id="523" r:id="rId14"/>
    <p:sldId id="522" r:id="rId15"/>
    <p:sldId id="525" r:id="rId16"/>
    <p:sldId id="497" r:id="rId17"/>
    <p:sldId id="528" r:id="rId18"/>
    <p:sldId id="293" r:id="rId1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ott, Rick" initials="SR" lastIdx="32" clrIdx="0">
    <p:extLst>
      <p:ext uri="{19B8F6BF-5375-455C-9EA6-DF929625EA0E}">
        <p15:presenceInfo xmlns:p15="http://schemas.microsoft.com/office/powerpoint/2012/main" userId="S::rick.scott@sanjoseca.gov::04331923-16d5-4a33-ac08-e510430f8694" providerId="AD"/>
      </p:ext>
    </p:extLst>
  </p:cmAuthor>
  <p:cmAuthor id="2" name="Zarate, Sarah" initials="ZS" lastIdx="36" clrIdx="1">
    <p:extLst>
      <p:ext uri="{19B8F6BF-5375-455C-9EA6-DF929625EA0E}">
        <p15:presenceInfo xmlns:p15="http://schemas.microsoft.com/office/powerpoint/2012/main" userId="Zarate, Sarah" providerId="None"/>
      </p:ext>
    </p:extLst>
  </p:cmAuthor>
  <p:cmAuthor id="3" name="Zarate, Sarah" initials="ZS [2]" lastIdx="1" clrIdx="2">
    <p:extLst>
      <p:ext uri="{19B8F6BF-5375-455C-9EA6-DF929625EA0E}">
        <p15:presenceInfo xmlns:p15="http://schemas.microsoft.com/office/powerpoint/2012/main" userId="S-1-5-21-2469516218-2485353355-3887262628-101375" providerId="AD"/>
      </p:ext>
    </p:extLst>
  </p:cmAuthor>
  <p:cmAuthor id="4" name="Sarah" initials="S" lastIdx="5" clrIdx="3">
    <p:extLst>
      <p:ext uri="{19B8F6BF-5375-455C-9EA6-DF929625EA0E}">
        <p15:presenceInfo xmlns:p15="http://schemas.microsoft.com/office/powerpoint/2012/main" userId="Sarah" providerId="None"/>
      </p:ext>
    </p:extLst>
  </p:cmAuthor>
  <p:cmAuthor id="5" name="Huynh, Leanna" initials="HL" lastIdx="2" clrIdx="4">
    <p:extLst>
      <p:ext uri="{19B8F6BF-5375-455C-9EA6-DF929625EA0E}">
        <p15:presenceInfo xmlns:p15="http://schemas.microsoft.com/office/powerpoint/2012/main" userId="S::leanna.huynh@sanjoseca.gov::fd7152cd-f16d-4baa-9eb4-12a04dcc75a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480"/>
    <a:srgbClr val="003C49"/>
    <a:srgbClr val="E2CC6C"/>
    <a:srgbClr val="C9F3FF"/>
    <a:srgbClr val="3ABFAD"/>
    <a:srgbClr val="AB9E52"/>
    <a:srgbClr val="FFF2CC"/>
    <a:srgbClr val="E9FAFF"/>
    <a:srgbClr val="CDAF29"/>
    <a:srgbClr val="782C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449" autoAdjust="0"/>
  </p:normalViewPr>
  <p:slideViewPr>
    <p:cSldViewPr snapToGrid="0">
      <p:cViewPr varScale="1">
        <p:scale>
          <a:sx n="70" d="100"/>
          <a:sy n="70" d="100"/>
        </p:scale>
        <p:origin x="512" y="48"/>
      </p:cViewPr>
      <p:guideLst/>
    </p:cSldViewPr>
  </p:slideViewPr>
  <p:notesTextViewPr>
    <p:cViewPr>
      <p:scale>
        <a:sx n="1" d="1"/>
        <a:sy n="1" d="1"/>
      </p:scale>
      <p:origin x="0" y="-38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98640C-4B47-4A48-B22B-ACDD47C827DE}" type="doc">
      <dgm:prSet loTypeId="urn:microsoft.com/office/officeart/2005/8/layout/venn1" loCatId="relationship" qsTypeId="urn:microsoft.com/office/officeart/2005/8/quickstyle/simple1" qsCatId="simple" csTypeId="urn:microsoft.com/office/officeart/2005/8/colors/accent1_2" csCatId="accent1" phldr="1"/>
      <dgm:spPr/>
    </dgm:pt>
    <dgm:pt modelId="{00D5882C-2221-4FB7-93EF-22A9FBA0D59E}">
      <dgm:prSet phldrT="[Text]" custT="1"/>
      <dgm:spPr>
        <a:solidFill>
          <a:srgbClr val="E9FAFF">
            <a:alpha val="50000"/>
          </a:srgbClr>
        </a:solidFill>
        <a:ln>
          <a:noFill/>
        </a:ln>
      </dgm:spPr>
      <dgm:t>
        <a:bodyPr/>
        <a:lstStyle/>
        <a:p>
          <a:r>
            <a:rPr lang="en-US" sz="3600" b="1" dirty="0">
              <a:solidFill>
                <a:schemeClr val="bg1"/>
              </a:solidFill>
            </a:rPr>
            <a:t>Data</a:t>
          </a:r>
        </a:p>
      </dgm:t>
    </dgm:pt>
    <dgm:pt modelId="{E3F6E2D9-08CA-4DE7-8173-ABC8F95F0B68}" type="parTrans" cxnId="{DFFDB475-0D67-49DA-B8F1-3CAF373666C8}">
      <dgm:prSet/>
      <dgm:spPr/>
      <dgm:t>
        <a:bodyPr/>
        <a:lstStyle/>
        <a:p>
          <a:endParaRPr lang="en-US"/>
        </a:p>
      </dgm:t>
    </dgm:pt>
    <dgm:pt modelId="{294B92D3-C0F7-4E2F-B753-51FE30964C93}" type="sibTrans" cxnId="{DFFDB475-0D67-49DA-B8F1-3CAF373666C8}">
      <dgm:prSet/>
      <dgm:spPr/>
      <dgm:t>
        <a:bodyPr/>
        <a:lstStyle/>
        <a:p>
          <a:endParaRPr lang="en-US"/>
        </a:p>
      </dgm:t>
    </dgm:pt>
    <dgm:pt modelId="{D59F7CD4-232A-44A4-8230-755DA64CD01A}">
      <dgm:prSet phldrT="[Text]"/>
      <dgm:spPr>
        <a:ln>
          <a:noFill/>
        </a:ln>
      </dgm:spPr>
      <dgm:t>
        <a:bodyPr/>
        <a:lstStyle/>
        <a:p>
          <a:r>
            <a:rPr lang="en-US" b="1" dirty="0">
              <a:solidFill>
                <a:schemeClr val="bg1"/>
              </a:solidFill>
            </a:rPr>
            <a:t>Beautify SJ </a:t>
          </a:r>
        </a:p>
        <a:p>
          <a:r>
            <a:rPr lang="en-US" b="1" dirty="0">
              <a:solidFill>
                <a:schemeClr val="bg1"/>
              </a:solidFill>
            </a:rPr>
            <a:t>Initiative</a:t>
          </a:r>
        </a:p>
      </dgm:t>
    </dgm:pt>
    <dgm:pt modelId="{C92151E7-12D3-4A8B-8419-3029F78E2BC3}" type="parTrans" cxnId="{C344E649-DBAA-4FDA-ACE6-D804AE0BA14F}">
      <dgm:prSet/>
      <dgm:spPr/>
      <dgm:t>
        <a:bodyPr/>
        <a:lstStyle/>
        <a:p>
          <a:endParaRPr lang="en-US"/>
        </a:p>
      </dgm:t>
    </dgm:pt>
    <dgm:pt modelId="{65D96741-F87D-4CC9-BC4A-745A7BAFF409}" type="sibTrans" cxnId="{C344E649-DBAA-4FDA-ACE6-D804AE0BA14F}">
      <dgm:prSet/>
      <dgm:spPr/>
      <dgm:t>
        <a:bodyPr/>
        <a:lstStyle/>
        <a:p>
          <a:endParaRPr lang="en-US"/>
        </a:p>
      </dgm:t>
    </dgm:pt>
    <dgm:pt modelId="{E0427198-43BB-48A1-B642-6FD51C2FBBFD}">
      <dgm:prSet phldrT="[Text]"/>
      <dgm:spPr>
        <a:solidFill>
          <a:srgbClr val="3ABFAD">
            <a:alpha val="50000"/>
          </a:srgbClr>
        </a:solidFill>
        <a:ln>
          <a:noFill/>
        </a:ln>
      </dgm:spPr>
      <dgm:t>
        <a:bodyPr/>
        <a:lstStyle/>
        <a:p>
          <a:r>
            <a:rPr lang="en-US" b="1" dirty="0">
              <a:solidFill>
                <a:schemeClr val="bg1"/>
              </a:solidFill>
            </a:rPr>
            <a:t>RAPID Illegal Dumping </a:t>
          </a:r>
        </a:p>
      </dgm:t>
    </dgm:pt>
    <dgm:pt modelId="{A48B44A4-3F8B-416E-94CF-A8C9F3CD512C}" type="sibTrans" cxnId="{46B154DD-7942-460F-9313-4473AEBE5B2D}">
      <dgm:prSet/>
      <dgm:spPr/>
      <dgm:t>
        <a:bodyPr/>
        <a:lstStyle/>
        <a:p>
          <a:endParaRPr lang="en-US"/>
        </a:p>
      </dgm:t>
    </dgm:pt>
    <dgm:pt modelId="{634329DB-6044-4412-989A-5E554EF1F6C1}" type="parTrans" cxnId="{46B154DD-7942-460F-9313-4473AEBE5B2D}">
      <dgm:prSet/>
      <dgm:spPr/>
      <dgm:t>
        <a:bodyPr/>
        <a:lstStyle/>
        <a:p>
          <a:endParaRPr lang="en-US"/>
        </a:p>
      </dgm:t>
    </dgm:pt>
    <dgm:pt modelId="{CB078EAB-AC09-480E-814D-8D84D28E9653}" type="pres">
      <dgm:prSet presAssocID="{3A98640C-4B47-4A48-B22B-ACDD47C827DE}" presName="compositeShape" presStyleCnt="0">
        <dgm:presLayoutVars>
          <dgm:chMax val="7"/>
          <dgm:dir/>
          <dgm:resizeHandles val="exact"/>
        </dgm:presLayoutVars>
      </dgm:prSet>
      <dgm:spPr/>
    </dgm:pt>
    <dgm:pt modelId="{501FC39B-F046-4603-B8DF-C0805950798C}" type="pres">
      <dgm:prSet presAssocID="{00D5882C-2221-4FB7-93EF-22A9FBA0D59E}" presName="circ1" presStyleLbl="vennNode1" presStyleIdx="0" presStyleCnt="3" custLinFactNeighborX="328" custLinFactNeighborY="985"/>
      <dgm:spPr/>
    </dgm:pt>
    <dgm:pt modelId="{87F94E0A-055C-4A61-84EB-6BAB6ECF44A9}" type="pres">
      <dgm:prSet presAssocID="{00D5882C-2221-4FB7-93EF-22A9FBA0D59E}" presName="circ1Tx" presStyleLbl="revTx" presStyleIdx="0" presStyleCnt="0">
        <dgm:presLayoutVars>
          <dgm:chMax val="0"/>
          <dgm:chPref val="0"/>
          <dgm:bulletEnabled val="1"/>
        </dgm:presLayoutVars>
      </dgm:prSet>
      <dgm:spPr/>
    </dgm:pt>
    <dgm:pt modelId="{E95990ED-5FE4-43AB-9812-2F886D7D964C}" type="pres">
      <dgm:prSet presAssocID="{D59F7CD4-232A-44A4-8230-755DA64CD01A}" presName="circ2" presStyleLbl="vennNode1" presStyleIdx="1" presStyleCnt="3" custLinFactNeighborX="-1312"/>
      <dgm:spPr/>
    </dgm:pt>
    <dgm:pt modelId="{B674ECD1-18DE-4BBA-93D6-C814D96082DF}" type="pres">
      <dgm:prSet presAssocID="{D59F7CD4-232A-44A4-8230-755DA64CD01A}" presName="circ2Tx" presStyleLbl="revTx" presStyleIdx="0" presStyleCnt="0">
        <dgm:presLayoutVars>
          <dgm:chMax val="0"/>
          <dgm:chPref val="0"/>
          <dgm:bulletEnabled val="1"/>
        </dgm:presLayoutVars>
      </dgm:prSet>
      <dgm:spPr/>
    </dgm:pt>
    <dgm:pt modelId="{9513ACD3-6061-4838-92C5-D521DCB64271}" type="pres">
      <dgm:prSet presAssocID="{E0427198-43BB-48A1-B642-6FD51C2FBBFD}" presName="circ3" presStyleLbl="vennNode1" presStyleIdx="2" presStyleCnt="3" custLinFactNeighborX="1640"/>
      <dgm:spPr/>
    </dgm:pt>
    <dgm:pt modelId="{C07DF13B-748A-45A3-886D-21409A6F5F29}" type="pres">
      <dgm:prSet presAssocID="{E0427198-43BB-48A1-B642-6FD51C2FBBFD}" presName="circ3Tx" presStyleLbl="revTx" presStyleIdx="0" presStyleCnt="0">
        <dgm:presLayoutVars>
          <dgm:chMax val="0"/>
          <dgm:chPref val="0"/>
          <dgm:bulletEnabled val="1"/>
        </dgm:presLayoutVars>
      </dgm:prSet>
      <dgm:spPr/>
    </dgm:pt>
  </dgm:ptLst>
  <dgm:cxnLst>
    <dgm:cxn modelId="{1244D004-9A68-4C68-8412-29B5D25F8EE8}" type="presOf" srcId="{D59F7CD4-232A-44A4-8230-755DA64CD01A}" destId="{B674ECD1-18DE-4BBA-93D6-C814D96082DF}" srcOrd="1" destOrd="0" presId="urn:microsoft.com/office/officeart/2005/8/layout/venn1"/>
    <dgm:cxn modelId="{E942860C-B1A5-4DF1-877F-8C8E88AB6DA6}" type="presOf" srcId="{00D5882C-2221-4FB7-93EF-22A9FBA0D59E}" destId="{87F94E0A-055C-4A61-84EB-6BAB6ECF44A9}" srcOrd="1" destOrd="0" presId="urn:microsoft.com/office/officeart/2005/8/layout/venn1"/>
    <dgm:cxn modelId="{DBE2EB31-6308-4028-BEFB-517AADDCA84D}" type="presOf" srcId="{D59F7CD4-232A-44A4-8230-755DA64CD01A}" destId="{E95990ED-5FE4-43AB-9812-2F886D7D964C}" srcOrd="0" destOrd="0" presId="urn:microsoft.com/office/officeart/2005/8/layout/venn1"/>
    <dgm:cxn modelId="{1CC2DA47-11D7-40D6-9C9A-67D74DC8CB0D}" type="presOf" srcId="{E0427198-43BB-48A1-B642-6FD51C2FBBFD}" destId="{9513ACD3-6061-4838-92C5-D521DCB64271}" srcOrd="0" destOrd="0" presId="urn:microsoft.com/office/officeart/2005/8/layout/venn1"/>
    <dgm:cxn modelId="{C344E649-DBAA-4FDA-ACE6-D804AE0BA14F}" srcId="{3A98640C-4B47-4A48-B22B-ACDD47C827DE}" destId="{D59F7CD4-232A-44A4-8230-755DA64CD01A}" srcOrd="1" destOrd="0" parTransId="{C92151E7-12D3-4A8B-8419-3029F78E2BC3}" sibTransId="{65D96741-F87D-4CC9-BC4A-745A7BAFF409}"/>
    <dgm:cxn modelId="{DFFDB475-0D67-49DA-B8F1-3CAF373666C8}" srcId="{3A98640C-4B47-4A48-B22B-ACDD47C827DE}" destId="{00D5882C-2221-4FB7-93EF-22A9FBA0D59E}" srcOrd="0" destOrd="0" parTransId="{E3F6E2D9-08CA-4DE7-8173-ABC8F95F0B68}" sibTransId="{294B92D3-C0F7-4E2F-B753-51FE30964C93}"/>
    <dgm:cxn modelId="{6663BE75-005C-4649-8362-7A65C15CE8C0}" type="presOf" srcId="{00D5882C-2221-4FB7-93EF-22A9FBA0D59E}" destId="{501FC39B-F046-4603-B8DF-C0805950798C}" srcOrd="0" destOrd="0" presId="urn:microsoft.com/office/officeart/2005/8/layout/venn1"/>
    <dgm:cxn modelId="{0FBBFFA7-95E6-454F-B898-21DA74FB1F84}" type="presOf" srcId="{E0427198-43BB-48A1-B642-6FD51C2FBBFD}" destId="{C07DF13B-748A-45A3-886D-21409A6F5F29}" srcOrd="1" destOrd="0" presId="urn:microsoft.com/office/officeart/2005/8/layout/venn1"/>
    <dgm:cxn modelId="{46B154DD-7942-460F-9313-4473AEBE5B2D}" srcId="{3A98640C-4B47-4A48-B22B-ACDD47C827DE}" destId="{E0427198-43BB-48A1-B642-6FD51C2FBBFD}" srcOrd="2" destOrd="0" parTransId="{634329DB-6044-4412-989A-5E554EF1F6C1}" sibTransId="{A48B44A4-3F8B-416E-94CF-A8C9F3CD512C}"/>
    <dgm:cxn modelId="{457622E5-6A66-4CA5-BFBA-EBE20CCEE76F}" type="presOf" srcId="{3A98640C-4B47-4A48-B22B-ACDD47C827DE}" destId="{CB078EAB-AC09-480E-814D-8D84D28E9653}" srcOrd="0" destOrd="0" presId="urn:microsoft.com/office/officeart/2005/8/layout/venn1"/>
    <dgm:cxn modelId="{42EC6EFF-FCFA-4114-ABEA-C060F8AA798A}" type="presParOf" srcId="{CB078EAB-AC09-480E-814D-8D84D28E9653}" destId="{501FC39B-F046-4603-B8DF-C0805950798C}" srcOrd="0" destOrd="0" presId="urn:microsoft.com/office/officeart/2005/8/layout/venn1"/>
    <dgm:cxn modelId="{7EEACE2B-8EEA-45D0-BB0E-D54725A187A1}" type="presParOf" srcId="{CB078EAB-AC09-480E-814D-8D84D28E9653}" destId="{87F94E0A-055C-4A61-84EB-6BAB6ECF44A9}" srcOrd="1" destOrd="0" presId="urn:microsoft.com/office/officeart/2005/8/layout/venn1"/>
    <dgm:cxn modelId="{30895857-AAA3-4E25-9291-44A5397007C5}" type="presParOf" srcId="{CB078EAB-AC09-480E-814D-8D84D28E9653}" destId="{E95990ED-5FE4-43AB-9812-2F886D7D964C}" srcOrd="2" destOrd="0" presId="urn:microsoft.com/office/officeart/2005/8/layout/venn1"/>
    <dgm:cxn modelId="{DA00E192-EF30-4975-B1C0-2DE51C6CAAD1}" type="presParOf" srcId="{CB078EAB-AC09-480E-814D-8D84D28E9653}" destId="{B674ECD1-18DE-4BBA-93D6-C814D96082DF}" srcOrd="3" destOrd="0" presId="urn:microsoft.com/office/officeart/2005/8/layout/venn1"/>
    <dgm:cxn modelId="{937850CB-914A-4D82-A934-57AB50824E53}" type="presParOf" srcId="{CB078EAB-AC09-480E-814D-8D84D28E9653}" destId="{9513ACD3-6061-4838-92C5-D521DCB64271}" srcOrd="4" destOrd="0" presId="urn:microsoft.com/office/officeart/2005/8/layout/venn1"/>
    <dgm:cxn modelId="{F00D5AE8-103E-4013-894F-D83DD655A000}" type="presParOf" srcId="{CB078EAB-AC09-480E-814D-8D84D28E9653}" destId="{C07DF13B-748A-45A3-886D-21409A6F5F29}"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B436B1-D5ED-4742-98D5-4EBAD5F706AD}" type="doc">
      <dgm:prSet loTypeId="urn:microsoft.com/office/officeart/2005/8/layout/venn1" loCatId="relationship" qsTypeId="urn:microsoft.com/office/officeart/2005/8/quickstyle/simple3" qsCatId="simple" csTypeId="urn:microsoft.com/office/officeart/2005/8/colors/colorful4" csCatId="colorful" phldr="1"/>
      <dgm:spPr/>
    </dgm:pt>
    <dgm:pt modelId="{319A1403-3683-4B00-BF67-ECAE18073FB0}">
      <dgm:prSet phldrT="[Text]" custT="1"/>
      <dgm:spPr/>
      <dgm:t>
        <a:bodyPr/>
        <a:lstStyle/>
        <a:p>
          <a:r>
            <a:rPr lang="en-US" sz="3200" b="1" dirty="0"/>
            <a:t>Data</a:t>
          </a:r>
        </a:p>
      </dgm:t>
    </dgm:pt>
    <dgm:pt modelId="{028355A1-58C3-4156-90BD-46DB6CDBFF45}" type="parTrans" cxnId="{AB68EC83-6E65-4CDA-A99E-CB8E06E33461}">
      <dgm:prSet/>
      <dgm:spPr/>
      <dgm:t>
        <a:bodyPr/>
        <a:lstStyle/>
        <a:p>
          <a:endParaRPr lang="en-US"/>
        </a:p>
      </dgm:t>
    </dgm:pt>
    <dgm:pt modelId="{5B8793C1-A9D1-472C-8893-22AD43348EBE}" type="sibTrans" cxnId="{AB68EC83-6E65-4CDA-A99E-CB8E06E33461}">
      <dgm:prSet/>
      <dgm:spPr/>
      <dgm:t>
        <a:bodyPr/>
        <a:lstStyle/>
        <a:p>
          <a:endParaRPr lang="en-US"/>
        </a:p>
      </dgm:t>
    </dgm:pt>
    <dgm:pt modelId="{0AFE4A4C-371D-4DAE-B7C8-E4123B09032B}">
      <dgm:prSet phldrT="[Text]" custT="1"/>
      <dgm:spPr/>
      <dgm:t>
        <a:bodyPr/>
        <a:lstStyle/>
        <a:p>
          <a:r>
            <a:rPr lang="en-US" sz="2400" b="1" dirty="0">
              <a:solidFill>
                <a:schemeClr val="tx1"/>
              </a:solidFill>
            </a:rPr>
            <a:t>Resources</a:t>
          </a:r>
          <a:r>
            <a:rPr lang="en-US" sz="2200" dirty="0">
              <a:solidFill>
                <a:schemeClr val="bg1"/>
              </a:solidFill>
            </a:rPr>
            <a:t> </a:t>
          </a:r>
        </a:p>
      </dgm:t>
    </dgm:pt>
    <dgm:pt modelId="{4F818864-56A1-42BA-A38F-3BF137C7CE27}" type="parTrans" cxnId="{EF99CD19-CD10-4FAD-9A8A-CBFC484A793A}">
      <dgm:prSet/>
      <dgm:spPr/>
      <dgm:t>
        <a:bodyPr/>
        <a:lstStyle/>
        <a:p>
          <a:endParaRPr lang="en-US"/>
        </a:p>
      </dgm:t>
    </dgm:pt>
    <dgm:pt modelId="{BE75F501-A6B6-4645-8777-45795223CEF1}" type="sibTrans" cxnId="{EF99CD19-CD10-4FAD-9A8A-CBFC484A793A}">
      <dgm:prSet/>
      <dgm:spPr/>
      <dgm:t>
        <a:bodyPr/>
        <a:lstStyle/>
        <a:p>
          <a:endParaRPr lang="en-US"/>
        </a:p>
      </dgm:t>
    </dgm:pt>
    <dgm:pt modelId="{50CF837E-47B9-4BE4-B898-563B5A351329}">
      <dgm:prSet phldrT="[Text]" custT="1"/>
      <dgm:spPr/>
      <dgm:t>
        <a:bodyPr/>
        <a:lstStyle/>
        <a:p>
          <a:r>
            <a:rPr lang="en-US" sz="2400" b="1" dirty="0"/>
            <a:t>Performance</a:t>
          </a:r>
        </a:p>
      </dgm:t>
    </dgm:pt>
    <dgm:pt modelId="{4C9A807A-4FFB-460C-8EF2-886BEC174827}" type="parTrans" cxnId="{3129A17E-648E-4953-9AF0-77016CFDEA2B}">
      <dgm:prSet/>
      <dgm:spPr/>
      <dgm:t>
        <a:bodyPr/>
        <a:lstStyle/>
        <a:p>
          <a:endParaRPr lang="en-US"/>
        </a:p>
      </dgm:t>
    </dgm:pt>
    <dgm:pt modelId="{C72D90CC-7F28-4CF5-BCE5-17DDC3E5D84B}" type="sibTrans" cxnId="{3129A17E-648E-4953-9AF0-77016CFDEA2B}">
      <dgm:prSet/>
      <dgm:spPr/>
      <dgm:t>
        <a:bodyPr/>
        <a:lstStyle/>
        <a:p>
          <a:endParaRPr lang="en-US"/>
        </a:p>
      </dgm:t>
    </dgm:pt>
    <dgm:pt modelId="{3B7E13E4-893B-4B45-B1A5-0CE467F28310}" type="pres">
      <dgm:prSet presAssocID="{B0B436B1-D5ED-4742-98D5-4EBAD5F706AD}" presName="compositeShape" presStyleCnt="0">
        <dgm:presLayoutVars>
          <dgm:chMax val="7"/>
          <dgm:dir/>
          <dgm:resizeHandles val="exact"/>
        </dgm:presLayoutVars>
      </dgm:prSet>
      <dgm:spPr/>
    </dgm:pt>
    <dgm:pt modelId="{A9C9853C-E7E2-4F9A-9624-E4FD07A7B97C}" type="pres">
      <dgm:prSet presAssocID="{319A1403-3683-4B00-BF67-ECAE18073FB0}" presName="circ1" presStyleLbl="vennNode1" presStyleIdx="0" presStyleCnt="3" custLinFactNeighborX="-3420" custLinFactNeighborY="-622"/>
      <dgm:spPr/>
    </dgm:pt>
    <dgm:pt modelId="{16CD5918-D723-430D-BFB4-A456759E6B1E}" type="pres">
      <dgm:prSet presAssocID="{319A1403-3683-4B00-BF67-ECAE18073FB0}" presName="circ1Tx" presStyleLbl="revTx" presStyleIdx="0" presStyleCnt="0">
        <dgm:presLayoutVars>
          <dgm:chMax val="0"/>
          <dgm:chPref val="0"/>
          <dgm:bulletEnabled val="1"/>
        </dgm:presLayoutVars>
      </dgm:prSet>
      <dgm:spPr/>
    </dgm:pt>
    <dgm:pt modelId="{FEBE974F-BAB9-4D6F-863C-4663CB1AB626}" type="pres">
      <dgm:prSet presAssocID="{0AFE4A4C-371D-4DAE-B7C8-E4123B09032B}" presName="circ2" presStyleLbl="vennNode1" presStyleIdx="1" presStyleCnt="3" custLinFactNeighborX="13812" custLinFactNeighborY="6103"/>
      <dgm:spPr/>
    </dgm:pt>
    <dgm:pt modelId="{1E6CA47E-EEFC-4895-95A6-8128917AA736}" type="pres">
      <dgm:prSet presAssocID="{0AFE4A4C-371D-4DAE-B7C8-E4123B09032B}" presName="circ2Tx" presStyleLbl="revTx" presStyleIdx="0" presStyleCnt="0">
        <dgm:presLayoutVars>
          <dgm:chMax val="0"/>
          <dgm:chPref val="0"/>
          <dgm:bulletEnabled val="1"/>
        </dgm:presLayoutVars>
      </dgm:prSet>
      <dgm:spPr/>
    </dgm:pt>
    <dgm:pt modelId="{C803C277-0562-4125-8DFE-CA465E156FDF}" type="pres">
      <dgm:prSet presAssocID="{50CF837E-47B9-4BE4-B898-563B5A351329}" presName="circ3" presStyleLbl="vennNode1" presStyleIdx="2" presStyleCnt="3" custLinFactNeighborX="-1205" custLinFactNeighborY="9154"/>
      <dgm:spPr/>
    </dgm:pt>
    <dgm:pt modelId="{116F6E5E-A37F-4D2B-B242-58DC098D4EF9}" type="pres">
      <dgm:prSet presAssocID="{50CF837E-47B9-4BE4-B898-563B5A351329}" presName="circ3Tx" presStyleLbl="revTx" presStyleIdx="0" presStyleCnt="0">
        <dgm:presLayoutVars>
          <dgm:chMax val="0"/>
          <dgm:chPref val="0"/>
          <dgm:bulletEnabled val="1"/>
        </dgm:presLayoutVars>
      </dgm:prSet>
      <dgm:spPr/>
    </dgm:pt>
  </dgm:ptLst>
  <dgm:cxnLst>
    <dgm:cxn modelId="{F06BCF18-3F9B-4774-A235-85D8C44EBA2F}" type="presOf" srcId="{50CF837E-47B9-4BE4-B898-563B5A351329}" destId="{C803C277-0562-4125-8DFE-CA465E156FDF}" srcOrd="0" destOrd="0" presId="urn:microsoft.com/office/officeart/2005/8/layout/venn1"/>
    <dgm:cxn modelId="{EF99CD19-CD10-4FAD-9A8A-CBFC484A793A}" srcId="{B0B436B1-D5ED-4742-98D5-4EBAD5F706AD}" destId="{0AFE4A4C-371D-4DAE-B7C8-E4123B09032B}" srcOrd="1" destOrd="0" parTransId="{4F818864-56A1-42BA-A38F-3BF137C7CE27}" sibTransId="{BE75F501-A6B6-4645-8777-45795223CEF1}"/>
    <dgm:cxn modelId="{24540E45-B5DB-4225-9816-8FC056B22FD4}" type="presOf" srcId="{50CF837E-47B9-4BE4-B898-563B5A351329}" destId="{116F6E5E-A37F-4D2B-B242-58DC098D4EF9}" srcOrd="1" destOrd="0" presId="urn:microsoft.com/office/officeart/2005/8/layout/venn1"/>
    <dgm:cxn modelId="{7B5DD34C-8B6C-4529-9689-4E6DF0069001}" type="presOf" srcId="{B0B436B1-D5ED-4742-98D5-4EBAD5F706AD}" destId="{3B7E13E4-893B-4B45-B1A5-0CE467F28310}" srcOrd="0" destOrd="0" presId="urn:microsoft.com/office/officeart/2005/8/layout/venn1"/>
    <dgm:cxn modelId="{3129A17E-648E-4953-9AF0-77016CFDEA2B}" srcId="{B0B436B1-D5ED-4742-98D5-4EBAD5F706AD}" destId="{50CF837E-47B9-4BE4-B898-563B5A351329}" srcOrd="2" destOrd="0" parTransId="{4C9A807A-4FFB-460C-8EF2-886BEC174827}" sibTransId="{C72D90CC-7F28-4CF5-BCE5-17DDC3E5D84B}"/>
    <dgm:cxn modelId="{E2775F7F-A74B-4801-A0FC-0426AD2CFCD6}" type="presOf" srcId="{319A1403-3683-4B00-BF67-ECAE18073FB0}" destId="{16CD5918-D723-430D-BFB4-A456759E6B1E}" srcOrd="1" destOrd="0" presId="urn:microsoft.com/office/officeart/2005/8/layout/venn1"/>
    <dgm:cxn modelId="{AB68EC83-6E65-4CDA-A99E-CB8E06E33461}" srcId="{B0B436B1-D5ED-4742-98D5-4EBAD5F706AD}" destId="{319A1403-3683-4B00-BF67-ECAE18073FB0}" srcOrd="0" destOrd="0" parTransId="{028355A1-58C3-4156-90BD-46DB6CDBFF45}" sibTransId="{5B8793C1-A9D1-472C-8893-22AD43348EBE}"/>
    <dgm:cxn modelId="{E04A8086-F508-486C-B42A-FDB294191D36}" type="presOf" srcId="{0AFE4A4C-371D-4DAE-B7C8-E4123B09032B}" destId="{FEBE974F-BAB9-4D6F-863C-4663CB1AB626}" srcOrd="0" destOrd="0" presId="urn:microsoft.com/office/officeart/2005/8/layout/venn1"/>
    <dgm:cxn modelId="{0EE58BA3-B963-4786-848D-3FE06677EF5E}" type="presOf" srcId="{0AFE4A4C-371D-4DAE-B7C8-E4123B09032B}" destId="{1E6CA47E-EEFC-4895-95A6-8128917AA736}" srcOrd="1" destOrd="0" presId="urn:microsoft.com/office/officeart/2005/8/layout/venn1"/>
    <dgm:cxn modelId="{009AB8E1-7EB1-4FAA-B676-D445DCFA15D9}" type="presOf" srcId="{319A1403-3683-4B00-BF67-ECAE18073FB0}" destId="{A9C9853C-E7E2-4F9A-9624-E4FD07A7B97C}" srcOrd="0" destOrd="0" presId="urn:microsoft.com/office/officeart/2005/8/layout/venn1"/>
    <dgm:cxn modelId="{2907C7FB-DA67-4AC8-A5AC-5B2AC032321F}" type="presParOf" srcId="{3B7E13E4-893B-4B45-B1A5-0CE467F28310}" destId="{A9C9853C-E7E2-4F9A-9624-E4FD07A7B97C}" srcOrd="0" destOrd="0" presId="urn:microsoft.com/office/officeart/2005/8/layout/venn1"/>
    <dgm:cxn modelId="{EE4A6D00-1DE4-4F94-89D4-21A49263FB55}" type="presParOf" srcId="{3B7E13E4-893B-4B45-B1A5-0CE467F28310}" destId="{16CD5918-D723-430D-BFB4-A456759E6B1E}" srcOrd="1" destOrd="0" presId="urn:microsoft.com/office/officeart/2005/8/layout/venn1"/>
    <dgm:cxn modelId="{17D641D6-A6FF-49B2-A58E-ADA09E88FAAE}" type="presParOf" srcId="{3B7E13E4-893B-4B45-B1A5-0CE467F28310}" destId="{FEBE974F-BAB9-4D6F-863C-4663CB1AB626}" srcOrd="2" destOrd="0" presId="urn:microsoft.com/office/officeart/2005/8/layout/venn1"/>
    <dgm:cxn modelId="{F74CE97A-CA87-47A2-A46A-FA73100B0EC8}" type="presParOf" srcId="{3B7E13E4-893B-4B45-B1A5-0CE467F28310}" destId="{1E6CA47E-EEFC-4895-95A6-8128917AA736}" srcOrd="3" destOrd="0" presId="urn:microsoft.com/office/officeart/2005/8/layout/venn1"/>
    <dgm:cxn modelId="{E1EE8B50-5B5B-4714-AD66-2099744B5580}" type="presParOf" srcId="{3B7E13E4-893B-4B45-B1A5-0CE467F28310}" destId="{C803C277-0562-4125-8DFE-CA465E156FDF}" srcOrd="4" destOrd="0" presId="urn:microsoft.com/office/officeart/2005/8/layout/venn1"/>
    <dgm:cxn modelId="{B31DC4F5-D716-46F3-B472-74EBAAA5E87B}" type="presParOf" srcId="{3B7E13E4-893B-4B45-B1A5-0CE467F28310}" destId="{116F6E5E-A37F-4D2B-B242-58DC098D4EF9}"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0B436B1-D5ED-4742-98D5-4EBAD5F706AD}" type="doc">
      <dgm:prSet loTypeId="urn:microsoft.com/office/officeart/2005/8/layout/venn1" loCatId="relationship" qsTypeId="urn:microsoft.com/office/officeart/2005/8/quickstyle/simple3" qsCatId="simple" csTypeId="urn:microsoft.com/office/officeart/2005/8/colors/colorful4" csCatId="colorful" phldr="1"/>
      <dgm:spPr/>
    </dgm:pt>
    <dgm:pt modelId="{319A1403-3683-4B00-BF67-ECAE18073FB0}">
      <dgm:prSet phldrT="[Text]"/>
      <dgm:spPr/>
      <dgm:t>
        <a:bodyPr/>
        <a:lstStyle/>
        <a:p>
          <a:endParaRPr lang="en-US" dirty="0"/>
        </a:p>
      </dgm:t>
    </dgm:pt>
    <dgm:pt modelId="{028355A1-58C3-4156-90BD-46DB6CDBFF45}" type="parTrans" cxnId="{AB68EC83-6E65-4CDA-A99E-CB8E06E33461}">
      <dgm:prSet/>
      <dgm:spPr/>
      <dgm:t>
        <a:bodyPr/>
        <a:lstStyle/>
        <a:p>
          <a:endParaRPr lang="en-US"/>
        </a:p>
      </dgm:t>
    </dgm:pt>
    <dgm:pt modelId="{5B8793C1-A9D1-472C-8893-22AD43348EBE}" type="sibTrans" cxnId="{AB68EC83-6E65-4CDA-A99E-CB8E06E33461}">
      <dgm:prSet/>
      <dgm:spPr/>
      <dgm:t>
        <a:bodyPr/>
        <a:lstStyle/>
        <a:p>
          <a:endParaRPr lang="en-US"/>
        </a:p>
      </dgm:t>
    </dgm:pt>
    <dgm:pt modelId="{0AFE4A4C-371D-4DAE-B7C8-E4123B09032B}">
      <dgm:prSet phldrT="[Text]"/>
      <dgm:spPr/>
      <dgm:t>
        <a:bodyPr/>
        <a:lstStyle/>
        <a:p>
          <a:endParaRPr lang="en-US" dirty="0"/>
        </a:p>
      </dgm:t>
    </dgm:pt>
    <dgm:pt modelId="{4F818864-56A1-42BA-A38F-3BF137C7CE27}" type="parTrans" cxnId="{EF99CD19-CD10-4FAD-9A8A-CBFC484A793A}">
      <dgm:prSet/>
      <dgm:spPr/>
      <dgm:t>
        <a:bodyPr/>
        <a:lstStyle/>
        <a:p>
          <a:endParaRPr lang="en-US"/>
        </a:p>
      </dgm:t>
    </dgm:pt>
    <dgm:pt modelId="{BE75F501-A6B6-4645-8777-45795223CEF1}" type="sibTrans" cxnId="{EF99CD19-CD10-4FAD-9A8A-CBFC484A793A}">
      <dgm:prSet/>
      <dgm:spPr/>
      <dgm:t>
        <a:bodyPr/>
        <a:lstStyle/>
        <a:p>
          <a:endParaRPr lang="en-US"/>
        </a:p>
      </dgm:t>
    </dgm:pt>
    <dgm:pt modelId="{50CF837E-47B9-4BE4-B898-563B5A351329}">
      <dgm:prSet phldrT="[Text]"/>
      <dgm:spPr/>
      <dgm:t>
        <a:bodyPr/>
        <a:lstStyle/>
        <a:p>
          <a:endParaRPr lang="en-US" dirty="0"/>
        </a:p>
      </dgm:t>
    </dgm:pt>
    <dgm:pt modelId="{4C9A807A-4FFB-460C-8EF2-886BEC174827}" type="parTrans" cxnId="{3129A17E-648E-4953-9AF0-77016CFDEA2B}">
      <dgm:prSet/>
      <dgm:spPr/>
      <dgm:t>
        <a:bodyPr/>
        <a:lstStyle/>
        <a:p>
          <a:endParaRPr lang="en-US"/>
        </a:p>
      </dgm:t>
    </dgm:pt>
    <dgm:pt modelId="{C72D90CC-7F28-4CF5-BCE5-17DDC3E5D84B}" type="sibTrans" cxnId="{3129A17E-648E-4953-9AF0-77016CFDEA2B}">
      <dgm:prSet/>
      <dgm:spPr/>
      <dgm:t>
        <a:bodyPr/>
        <a:lstStyle/>
        <a:p>
          <a:endParaRPr lang="en-US"/>
        </a:p>
      </dgm:t>
    </dgm:pt>
    <dgm:pt modelId="{3B7E13E4-893B-4B45-B1A5-0CE467F28310}" type="pres">
      <dgm:prSet presAssocID="{B0B436B1-D5ED-4742-98D5-4EBAD5F706AD}" presName="compositeShape" presStyleCnt="0">
        <dgm:presLayoutVars>
          <dgm:chMax val="7"/>
          <dgm:dir/>
          <dgm:resizeHandles val="exact"/>
        </dgm:presLayoutVars>
      </dgm:prSet>
      <dgm:spPr/>
    </dgm:pt>
    <dgm:pt modelId="{A9C9853C-E7E2-4F9A-9624-E4FD07A7B97C}" type="pres">
      <dgm:prSet presAssocID="{319A1403-3683-4B00-BF67-ECAE18073FB0}" presName="circ1" presStyleLbl="vennNode1" presStyleIdx="0" presStyleCnt="3"/>
      <dgm:spPr/>
    </dgm:pt>
    <dgm:pt modelId="{16CD5918-D723-430D-BFB4-A456759E6B1E}" type="pres">
      <dgm:prSet presAssocID="{319A1403-3683-4B00-BF67-ECAE18073FB0}" presName="circ1Tx" presStyleLbl="revTx" presStyleIdx="0" presStyleCnt="0">
        <dgm:presLayoutVars>
          <dgm:chMax val="0"/>
          <dgm:chPref val="0"/>
          <dgm:bulletEnabled val="1"/>
        </dgm:presLayoutVars>
      </dgm:prSet>
      <dgm:spPr/>
    </dgm:pt>
    <dgm:pt modelId="{FEBE974F-BAB9-4D6F-863C-4663CB1AB626}" type="pres">
      <dgm:prSet presAssocID="{0AFE4A4C-371D-4DAE-B7C8-E4123B09032B}" presName="circ2" presStyleLbl="vennNode1" presStyleIdx="1" presStyleCnt="3"/>
      <dgm:spPr/>
    </dgm:pt>
    <dgm:pt modelId="{1E6CA47E-EEFC-4895-95A6-8128917AA736}" type="pres">
      <dgm:prSet presAssocID="{0AFE4A4C-371D-4DAE-B7C8-E4123B09032B}" presName="circ2Tx" presStyleLbl="revTx" presStyleIdx="0" presStyleCnt="0">
        <dgm:presLayoutVars>
          <dgm:chMax val="0"/>
          <dgm:chPref val="0"/>
          <dgm:bulletEnabled val="1"/>
        </dgm:presLayoutVars>
      </dgm:prSet>
      <dgm:spPr/>
    </dgm:pt>
    <dgm:pt modelId="{C803C277-0562-4125-8DFE-CA465E156FDF}" type="pres">
      <dgm:prSet presAssocID="{50CF837E-47B9-4BE4-B898-563B5A351329}" presName="circ3" presStyleLbl="vennNode1" presStyleIdx="2" presStyleCnt="3" custLinFactNeighborX="-1205" custLinFactNeighborY="9154"/>
      <dgm:spPr/>
    </dgm:pt>
    <dgm:pt modelId="{116F6E5E-A37F-4D2B-B242-58DC098D4EF9}" type="pres">
      <dgm:prSet presAssocID="{50CF837E-47B9-4BE4-B898-563B5A351329}" presName="circ3Tx" presStyleLbl="revTx" presStyleIdx="0" presStyleCnt="0">
        <dgm:presLayoutVars>
          <dgm:chMax val="0"/>
          <dgm:chPref val="0"/>
          <dgm:bulletEnabled val="1"/>
        </dgm:presLayoutVars>
      </dgm:prSet>
      <dgm:spPr/>
    </dgm:pt>
  </dgm:ptLst>
  <dgm:cxnLst>
    <dgm:cxn modelId="{F06BCF18-3F9B-4774-A235-85D8C44EBA2F}" type="presOf" srcId="{50CF837E-47B9-4BE4-B898-563B5A351329}" destId="{C803C277-0562-4125-8DFE-CA465E156FDF}" srcOrd="0" destOrd="0" presId="urn:microsoft.com/office/officeart/2005/8/layout/venn1"/>
    <dgm:cxn modelId="{EF99CD19-CD10-4FAD-9A8A-CBFC484A793A}" srcId="{B0B436B1-D5ED-4742-98D5-4EBAD5F706AD}" destId="{0AFE4A4C-371D-4DAE-B7C8-E4123B09032B}" srcOrd="1" destOrd="0" parTransId="{4F818864-56A1-42BA-A38F-3BF137C7CE27}" sibTransId="{BE75F501-A6B6-4645-8777-45795223CEF1}"/>
    <dgm:cxn modelId="{24540E45-B5DB-4225-9816-8FC056B22FD4}" type="presOf" srcId="{50CF837E-47B9-4BE4-B898-563B5A351329}" destId="{116F6E5E-A37F-4D2B-B242-58DC098D4EF9}" srcOrd="1" destOrd="0" presId="urn:microsoft.com/office/officeart/2005/8/layout/venn1"/>
    <dgm:cxn modelId="{7B5DD34C-8B6C-4529-9689-4E6DF0069001}" type="presOf" srcId="{B0B436B1-D5ED-4742-98D5-4EBAD5F706AD}" destId="{3B7E13E4-893B-4B45-B1A5-0CE467F28310}" srcOrd="0" destOrd="0" presId="urn:microsoft.com/office/officeart/2005/8/layout/venn1"/>
    <dgm:cxn modelId="{3129A17E-648E-4953-9AF0-77016CFDEA2B}" srcId="{B0B436B1-D5ED-4742-98D5-4EBAD5F706AD}" destId="{50CF837E-47B9-4BE4-B898-563B5A351329}" srcOrd="2" destOrd="0" parTransId="{4C9A807A-4FFB-460C-8EF2-886BEC174827}" sibTransId="{C72D90CC-7F28-4CF5-BCE5-17DDC3E5D84B}"/>
    <dgm:cxn modelId="{E2775F7F-A74B-4801-A0FC-0426AD2CFCD6}" type="presOf" srcId="{319A1403-3683-4B00-BF67-ECAE18073FB0}" destId="{16CD5918-D723-430D-BFB4-A456759E6B1E}" srcOrd="1" destOrd="0" presId="urn:microsoft.com/office/officeart/2005/8/layout/venn1"/>
    <dgm:cxn modelId="{AB68EC83-6E65-4CDA-A99E-CB8E06E33461}" srcId="{B0B436B1-D5ED-4742-98D5-4EBAD5F706AD}" destId="{319A1403-3683-4B00-BF67-ECAE18073FB0}" srcOrd="0" destOrd="0" parTransId="{028355A1-58C3-4156-90BD-46DB6CDBFF45}" sibTransId="{5B8793C1-A9D1-472C-8893-22AD43348EBE}"/>
    <dgm:cxn modelId="{E04A8086-F508-486C-B42A-FDB294191D36}" type="presOf" srcId="{0AFE4A4C-371D-4DAE-B7C8-E4123B09032B}" destId="{FEBE974F-BAB9-4D6F-863C-4663CB1AB626}" srcOrd="0" destOrd="0" presId="urn:microsoft.com/office/officeart/2005/8/layout/venn1"/>
    <dgm:cxn modelId="{0EE58BA3-B963-4786-848D-3FE06677EF5E}" type="presOf" srcId="{0AFE4A4C-371D-4DAE-B7C8-E4123B09032B}" destId="{1E6CA47E-EEFC-4895-95A6-8128917AA736}" srcOrd="1" destOrd="0" presId="urn:microsoft.com/office/officeart/2005/8/layout/venn1"/>
    <dgm:cxn modelId="{009AB8E1-7EB1-4FAA-B676-D445DCFA15D9}" type="presOf" srcId="{319A1403-3683-4B00-BF67-ECAE18073FB0}" destId="{A9C9853C-E7E2-4F9A-9624-E4FD07A7B97C}" srcOrd="0" destOrd="0" presId="urn:microsoft.com/office/officeart/2005/8/layout/venn1"/>
    <dgm:cxn modelId="{2907C7FB-DA67-4AC8-A5AC-5B2AC032321F}" type="presParOf" srcId="{3B7E13E4-893B-4B45-B1A5-0CE467F28310}" destId="{A9C9853C-E7E2-4F9A-9624-E4FD07A7B97C}" srcOrd="0" destOrd="0" presId="urn:microsoft.com/office/officeart/2005/8/layout/venn1"/>
    <dgm:cxn modelId="{EE4A6D00-1DE4-4F94-89D4-21A49263FB55}" type="presParOf" srcId="{3B7E13E4-893B-4B45-B1A5-0CE467F28310}" destId="{16CD5918-D723-430D-BFB4-A456759E6B1E}" srcOrd="1" destOrd="0" presId="urn:microsoft.com/office/officeart/2005/8/layout/venn1"/>
    <dgm:cxn modelId="{17D641D6-A6FF-49B2-A58E-ADA09E88FAAE}" type="presParOf" srcId="{3B7E13E4-893B-4B45-B1A5-0CE467F28310}" destId="{FEBE974F-BAB9-4D6F-863C-4663CB1AB626}" srcOrd="2" destOrd="0" presId="urn:microsoft.com/office/officeart/2005/8/layout/venn1"/>
    <dgm:cxn modelId="{F74CE97A-CA87-47A2-A46A-FA73100B0EC8}" type="presParOf" srcId="{3B7E13E4-893B-4B45-B1A5-0CE467F28310}" destId="{1E6CA47E-EEFC-4895-95A6-8128917AA736}" srcOrd="3" destOrd="0" presId="urn:microsoft.com/office/officeart/2005/8/layout/venn1"/>
    <dgm:cxn modelId="{E1EE8B50-5B5B-4714-AD66-2099744B5580}" type="presParOf" srcId="{3B7E13E4-893B-4B45-B1A5-0CE467F28310}" destId="{C803C277-0562-4125-8DFE-CA465E156FDF}" srcOrd="4" destOrd="0" presId="urn:microsoft.com/office/officeart/2005/8/layout/venn1"/>
    <dgm:cxn modelId="{B31DC4F5-D716-46F3-B472-74EBAAA5E87B}" type="presParOf" srcId="{3B7E13E4-893B-4B45-B1A5-0CE467F28310}" destId="{116F6E5E-A37F-4D2B-B242-58DC098D4EF9}"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1FC39B-F046-4603-B8DF-C0805950798C}">
      <dsp:nvSpPr>
        <dsp:cNvPr id="0" name=""/>
        <dsp:cNvSpPr/>
      </dsp:nvSpPr>
      <dsp:spPr>
        <a:xfrm>
          <a:off x="2374620" y="89022"/>
          <a:ext cx="2901328" cy="2901328"/>
        </a:xfrm>
        <a:prstGeom prst="ellipse">
          <a:avLst/>
        </a:prstGeom>
        <a:solidFill>
          <a:srgbClr val="E9FAFF">
            <a:alpha val="50000"/>
          </a:srgbClr>
        </a:solidFill>
        <a:ln w="19050" cap="rnd"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bg1"/>
              </a:solidFill>
            </a:rPr>
            <a:t>Data</a:t>
          </a:r>
        </a:p>
      </dsp:txBody>
      <dsp:txXfrm>
        <a:off x="2761464" y="596754"/>
        <a:ext cx="2127641" cy="1305597"/>
      </dsp:txXfrm>
    </dsp:sp>
    <dsp:sp modelId="{E95990ED-5FE4-43AB-9812-2F886D7D964C}">
      <dsp:nvSpPr>
        <dsp:cNvPr id="0" name=""/>
        <dsp:cNvSpPr/>
      </dsp:nvSpPr>
      <dsp:spPr>
        <a:xfrm>
          <a:off x="3373934" y="1873774"/>
          <a:ext cx="2901328" cy="2901328"/>
        </a:xfrm>
        <a:prstGeom prst="ellipse">
          <a:avLst/>
        </a:prstGeom>
        <a:solidFill>
          <a:schemeClr val="accent1">
            <a:alpha val="5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r>
            <a:rPr lang="en-US" sz="3100" b="1" kern="1200" dirty="0">
              <a:solidFill>
                <a:schemeClr val="bg1"/>
              </a:solidFill>
            </a:rPr>
            <a:t>Beautify SJ </a:t>
          </a:r>
        </a:p>
        <a:p>
          <a:pPr marL="0" lvl="0" indent="0" algn="ctr" defTabSz="1377950">
            <a:lnSpc>
              <a:spcPct val="90000"/>
            </a:lnSpc>
            <a:spcBef>
              <a:spcPct val="0"/>
            </a:spcBef>
            <a:spcAft>
              <a:spcPct val="35000"/>
            </a:spcAft>
            <a:buNone/>
          </a:pPr>
          <a:r>
            <a:rPr lang="en-US" sz="3100" b="1" kern="1200" dirty="0">
              <a:solidFill>
                <a:schemeClr val="bg1"/>
              </a:solidFill>
            </a:rPr>
            <a:t>Initiative</a:t>
          </a:r>
        </a:p>
      </dsp:txBody>
      <dsp:txXfrm>
        <a:off x="4261257" y="2623284"/>
        <a:ext cx="1740797" cy="1595730"/>
      </dsp:txXfrm>
    </dsp:sp>
    <dsp:sp modelId="{9513ACD3-6061-4838-92C5-D521DCB64271}">
      <dsp:nvSpPr>
        <dsp:cNvPr id="0" name=""/>
        <dsp:cNvSpPr/>
      </dsp:nvSpPr>
      <dsp:spPr>
        <a:xfrm>
          <a:off x="1365789" y="1873774"/>
          <a:ext cx="2901328" cy="2901328"/>
        </a:xfrm>
        <a:prstGeom prst="ellipse">
          <a:avLst/>
        </a:prstGeom>
        <a:solidFill>
          <a:srgbClr val="3ABFAD">
            <a:alpha val="50000"/>
          </a:srgbClr>
        </a:solidFill>
        <a:ln w="19050" cap="rnd"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r>
            <a:rPr lang="en-US" sz="3100" b="1" kern="1200" dirty="0">
              <a:solidFill>
                <a:schemeClr val="bg1"/>
              </a:solidFill>
            </a:rPr>
            <a:t>RAPID Illegal Dumping </a:t>
          </a:r>
        </a:p>
      </dsp:txBody>
      <dsp:txXfrm>
        <a:off x="1638998" y="2623284"/>
        <a:ext cx="1740797" cy="15957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C9853C-E7E2-4F9A-9624-E4FD07A7B97C}">
      <dsp:nvSpPr>
        <dsp:cNvPr id="0" name=""/>
        <dsp:cNvSpPr/>
      </dsp:nvSpPr>
      <dsp:spPr>
        <a:xfrm>
          <a:off x="2326591" y="46622"/>
          <a:ext cx="3190404" cy="3190404"/>
        </a:xfrm>
        <a:prstGeom prst="ellipse">
          <a:avLst/>
        </a:prstGeom>
        <a:gradFill rotWithShape="0">
          <a:gsLst>
            <a:gs pos="0">
              <a:schemeClr val="accent4">
                <a:alpha val="50000"/>
                <a:hueOff val="0"/>
                <a:satOff val="0"/>
                <a:lumOff val="0"/>
                <a:alphaOff val="0"/>
                <a:tint val="64000"/>
                <a:lumMod val="118000"/>
              </a:schemeClr>
            </a:gs>
            <a:gs pos="100000">
              <a:schemeClr val="accent4">
                <a:alpha val="50000"/>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b="1" kern="1200" dirty="0"/>
            <a:t>Data</a:t>
          </a:r>
        </a:p>
      </dsp:txBody>
      <dsp:txXfrm>
        <a:off x="2751979" y="604943"/>
        <a:ext cx="2339630" cy="1435682"/>
      </dsp:txXfrm>
    </dsp:sp>
    <dsp:sp modelId="{FEBE974F-BAB9-4D6F-863C-4663CB1AB626}">
      <dsp:nvSpPr>
        <dsp:cNvPr id="0" name=""/>
        <dsp:cNvSpPr/>
      </dsp:nvSpPr>
      <dsp:spPr>
        <a:xfrm>
          <a:off x="4027566" y="2126936"/>
          <a:ext cx="3190404" cy="3190404"/>
        </a:xfrm>
        <a:prstGeom prst="ellipse">
          <a:avLst/>
        </a:prstGeom>
        <a:gradFill rotWithShape="0">
          <a:gsLst>
            <a:gs pos="0">
              <a:schemeClr val="accent4">
                <a:alpha val="50000"/>
                <a:hueOff val="1329380"/>
                <a:satOff val="481"/>
                <a:lumOff val="-3921"/>
                <a:alphaOff val="0"/>
                <a:tint val="64000"/>
                <a:lumMod val="118000"/>
              </a:schemeClr>
            </a:gs>
            <a:gs pos="100000">
              <a:schemeClr val="accent4">
                <a:alpha val="50000"/>
                <a:hueOff val="1329380"/>
                <a:satOff val="481"/>
                <a:lumOff val="-3921"/>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Resources</a:t>
          </a:r>
          <a:r>
            <a:rPr lang="en-US" sz="2200" kern="1200" dirty="0">
              <a:solidFill>
                <a:schemeClr val="bg1"/>
              </a:solidFill>
            </a:rPr>
            <a:t> </a:t>
          </a:r>
        </a:p>
      </dsp:txBody>
      <dsp:txXfrm>
        <a:off x="5003298" y="2951124"/>
        <a:ext cx="1914242" cy="1754722"/>
      </dsp:txXfrm>
    </dsp:sp>
    <dsp:sp modelId="{C803C277-0562-4125-8DFE-CA465E156FDF}">
      <dsp:nvSpPr>
        <dsp:cNvPr id="0" name=""/>
        <dsp:cNvSpPr/>
      </dsp:nvSpPr>
      <dsp:spPr>
        <a:xfrm>
          <a:off x="1246054" y="2126936"/>
          <a:ext cx="3190404" cy="3190404"/>
        </a:xfrm>
        <a:prstGeom prst="ellipse">
          <a:avLst/>
        </a:prstGeom>
        <a:gradFill rotWithShape="0">
          <a:gsLst>
            <a:gs pos="0">
              <a:schemeClr val="accent4">
                <a:alpha val="50000"/>
                <a:hueOff val="2658761"/>
                <a:satOff val="962"/>
                <a:lumOff val="-7843"/>
                <a:alphaOff val="0"/>
                <a:tint val="64000"/>
                <a:lumMod val="118000"/>
              </a:schemeClr>
            </a:gs>
            <a:gs pos="100000">
              <a:schemeClr val="accent4">
                <a:alpha val="50000"/>
                <a:hueOff val="2658761"/>
                <a:satOff val="962"/>
                <a:lumOff val="-7843"/>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1" kern="1200" dirty="0"/>
            <a:t>Performance</a:t>
          </a:r>
        </a:p>
      </dsp:txBody>
      <dsp:txXfrm>
        <a:off x="1546484" y="2951124"/>
        <a:ext cx="1914242" cy="17547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C9853C-E7E2-4F9A-9624-E4FD07A7B97C}">
      <dsp:nvSpPr>
        <dsp:cNvPr id="0" name=""/>
        <dsp:cNvSpPr/>
      </dsp:nvSpPr>
      <dsp:spPr>
        <a:xfrm>
          <a:off x="1807206" y="47847"/>
          <a:ext cx="2296658" cy="2296658"/>
        </a:xfrm>
        <a:prstGeom prst="ellipse">
          <a:avLst/>
        </a:prstGeom>
        <a:gradFill rotWithShape="0">
          <a:gsLst>
            <a:gs pos="0">
              <a:schemeClr val="accent4">
                <a:alpha val="50000"/>
                <a:hueOff val="0"/>
                <a:satOff val="0"/>
                <a:lumOff val="0"/>
                <a:alphaOff val="0"/>
                <a:tint val="64000"/>
                <a:lumMod val="118000"/>
              </a:schemeClr>
            </a:gs>
            <a:gs pos="100000">
              <a:schemeClr val="accent4">
                <a:alpha val="50000"/>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2113427" y="449762"/>
        <a:ext cx="1684216" cy="1033496"/>
      </dsp:txXfrm>
    </dsp:sp>
    <dsp:sp modelId="{FEBE974F-BAB9-4D6F-863C-4663CB1AB626}">
      <dsp:nvSpPr>
        <dsp:cNvPr id="0" name=""/>
        <dsp:cNvSpPr/>
      </dsp:nvSpPr>
      <dsp:spPr>
        <a:xfrm>
          <a:off x="2635917" y="1483258"/>
          <a:ext cx="2296658" cy="2296658"/>
        </a:xfrm>
        <a:prstGeom prst="ellipse">
          <a:avLst/>
        </a:prstGeom>
        <a:gradFill rotWithShape="0">
          <a:gsLst>
            <a:gs pos="0">
              <a:schemeClr val="accent4">
                <a:alpha val="50000"/>
                <a:hueOff val="1329380"/>
                <a:satOff val="481"/>
                <a:lumOff val="-3921"/>
                <a:alphaOff val="0"/>
                <a:tint val="64000"/>
                <a:lumMod val="118000"/>
              </a:schemeClr>
            </a:gs>
            <a:gs pos="100000">
              <a:schemeClr val="accent4">
                <a:alpha val="50000"/>
                <a:hueOff val="1329380"/>
                <a:satOff val="481"/>
                <a:lumOff val="-3921"/>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3338311" y="2076561"/>
        <a:ext cx="1377995" cy="1263162"/>
      </dsp:txXfrm>
    </dsp:sp>
    <dsp:sp modelId="{C803C277-0562-4125-8DFE-CA465E156FDF}">
      <dsp:nvSpPr>
        <dsp:cNvPr id="0" name=""/>
        <dsp:cNvSpPr/>
      </dsp:nvSpPr>
      <dsp:spPr>
        <a:xfrm>
          <a:off x="950820" y="1531105"/>
          <a:ext cx="2296658" cy="2296658"/>
        </a:xfrm>
        <a:prstGeom prst="ellipse">
          <a:avLst/>
        </a:prstGeom>
        <a:gradFill rotWithShape="0">
          <a:gsLst>
            <a:gs pos="0">
              <a:schemeClr val="accent4">
                <a:alpha val="50000"/>
                <a:hueOff val="2658761"/>
                <a:satOff val="962"/>
                <a:lumOff val="-7843"/>
                <a:alphaOff val="0"/>
                <a:tint val="64000"/>
                <a:lumMod val="118000"/>
              </a:schemeClr>
            </a:gs>
            <a:gs pos="100000">
              <a:schemeClr val="accent4">
                <a:alpha val="50000"/>
                <a:hueOff val="2658761"/>
                <a:satOff val="962"/>
                <a:lumOff val="-7843"/>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1167089" y="2124409"/>
        <a:ext cx="1377995" cy="126316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FA6A3A5-DA1B-438E-A560-C149ABF8E4C8}" type="datetimeFigureOut">
              <a:rPr lang="en-US" smtClean="0"/>
              <a:t>4/15/2021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732C97B-10E8-40DB-9253-B4CFA247A827}" type="slidenum">
              <a:rPr lang="en-US" smtClean="0"/>
              <a:t>‹#›</a:t>
            </a:fld>
            <a:endParaRPr lang="en-US"/>
          </a:p>
        </p:txBody>
      </p:sp>
    </p:spTree>
    <p:extLst>
      <p:ext uri="{BB962C8B-B14F-4D97-AF65-F5344CB8AC3E}">
        <p14:creationId xmlns:p14="http://schemas.microsoft.com/office/powerpoint/2010/main" val="1349918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Introduction: Olympia Williams is a Program Manager in the Parks, Recreation, &amp; Neighborhood Services Department managing the Beautify SJ Initiative to address overall blight concerns including litter, graffiti, illegal dumping, and encampment trash.</a:t>
            </a:r>
          </a:p>
          <a:p>
            <a:r>
              <a:rPr lang="en-US" dirty="0">
                <a:cs typeface="Calibri"/>
              </a:rPr>
              <a:t>Ed Ramirez is a Supervisor overseeing the RAPID – Removing and Preventing Illegal Dumping team responding to reported and non-reported illegal dumping incidents citywide.</a:t>
            </a:r>
          </a:p>
        </p:txBody>
      </p:sp>
      <p:sp>
        <p:nvSpPr>
          <p:cNvPr id="4" name="Slide Number Placeholder 3"/>
          <p:cNvSpPr>
            <a:spLocks noGrp="1"/>
          </p:cNvSpPr>
          <p:nvPr>
            <p:ph type="sldNum" sz="quarter" idx="5"/>
          </p:nvPr>
        </p:nvSpPr>
        <p:spPr/>
        <p:txBody>
          <a:bodyPr/>
          <a:lstStyle/>
          <a:p>
            <a:fld id="{8732C97B-10E8-40DB-9253-B4CFA247A827}" type="slidenum">
              <a:rPr lang="en-US" smtClean="0"/>
              <a:t>1</a:t>
            </a:fld>
            <a:endParaRPr lang="en-US"/>
          </a:p>
        </p:txBody>
      </p:sp>
    </p:spTree>
    <p:extLst>
      <p:ext uri="{BB962C8B-B14F-4D97-AF65-F5344CB8AC3E}">
        <p14:creationId xmlns:p14="http://schemas.microsoft.com/office/powerpoint/2010/main" val="1444632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GIS mapping allows for a bird’s eye view of the illegal dumping occurring citywide. </a:t>
            </a:r>
          </a:p>
          <a:p>
            <a:pPr marL="171450" indent="-171450">
              <a:buFont typeface="Arial" panose="020B0604020202020204" pitchFamily="34" charset="0"/>
              <a:buChar char="•"/>
            </a:pPr>
            <a:r>
              <a:rPr lang="en-US" dirty="0"/>
              <a:t>Illegal Dumping Cleanup Tracker – based on data collected by the City’s reporting tool, San Jose 311</a:t>
            </a:r>
          </a:p>
          <a:p>
            <a:pPr marL="171450" indent="-171450">
              <a:buFont typeface="Arial" panose="020B0604020202020204" pitchFamily="34" charset="0"/>
              <a:buChar char="•"/>
            </a:pPr>
            <a:r>
              <a:rPr lang="en-US" dirty="0"/>
              <a:t>Map of RAPID proactive and reactive service areas including identified hot spots</a:t>
            </a:r>
          </a:p>
          <a:p>
            <a:pPr marL="171450" indent="-171450">
              <a:buFont typeface="Arial" panose="020B0604020202020204" pitchFamily="34" charset="0"/>
              <a:buChar char="•"/>
            </a:pPr>
            <a:r>
              <a:rPr lang="en-US" dirty="0"/>
              <a:t>RAPID Dispatching Map: Used to dispatch reported incidents to the appropriate crew. Zones are labeled by crew &amp; schedule to see what day of the week each area is maintained.</a:t>
            </a:r>
          </a:p>
          <a:p>
            <a:endParaRPr lang="en-US" dirty="0"/>
          </a:p>
          <a:p>
            <a:endParaRPr lang="en-US" dirty="0"/>
          </a:p>
          <a:p>
            <a:r>
              <a:rPr lang="en-US" dirty="0"/>
              <a:t>The information plotted is based on illegal dumping reports submitted through the San Jose 311 app/website. This allows us to see trends for specific periods of time and in specific areas citywide. GIS mapping is a great tool for identifying areas requiring added efforts such as proactive service areas and for establishing  zones and schedules for maintenance response focused on reaching program objectives. e.g. 5 business day response time to illegal dumping reports.</a:t>
            </a:r>
          </a:p>
        </p:txBody>
      </p:sp>
      <p:sp>
        <p:nvSpPr>
          <p:cNvPr id="4" name="Slide Number Placeholder 3"/>
          <p:cNvSpPr>
            <a:spLocks noGrp="1"/>
          </p:cNvSpPr>
          <p:nvPr>
            <p:ph type="sldNum" sz="quarter" idx="5"/>
          </p:nvPr>
        </p:nvSpPr>
        <p:spPr/>
        <p:txBody>
          <a:bodyPr/>
          <a:lstStyle/>
          <a:p>
            <a:fld id="{8732C97B-10E8-40DB-9253-B4CFA247A827}" type="slidenum">
              <a:rPr lang="en-US" smtClean="0"/>
              <a:t>10</a:t>
            </a:fld>
            <a:endParaRPr lang="en-US"/>
          </a:p>
        </p:txBody>
      </p:sp>
    </p:spTree>
    <p:extLst>
      <p:ext uri="{BB962C8B-B14F-4D97-AF65-F5344CB8AC3E}">
        <p14:creationId xmlns:p14="http://schemas.microsoft.com/office/powerpoint/2010/main" val="3299451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Work order management system used to record data gathered by maintenance staff out in the field during response. Accessible from their tablet devices.</a:t>
            </a:r>
          </a:p>
          <a:p>
            <a:pPr marL="171450" indent="-171450">
              <a:buFont typeface="Arial" panose="020B0604020202020204" pitchFamily="34" charset="0"/>
              <a:buChar char="•"/>
            </a:pPr>
            <a:r>
              <a:rPr lang="en-US" dirty="0"/>
              <a:t>RAPID Daily Program Monitoring – Dashboards allow the team to see their performance individually or as a group. </a:t>
            </a:r>
          </a:p>
          <a:p>
            <a:pPr marL="171450" indent="-171450">
              <a:buFont typeface="Arial" panose="020B0604020202020204" pitchFamily="34" charset="0"/>
              <a:buChar char="•"/>
            </a:pPr>
            <a:r>
              <a:rPr lang="en-US" dirty="0"/>
              <a:t>RAPID Program Assessment – Dashboards show team’s overall performance for current and previous years. </a:t>
            </a:r>
          </a:p>
          <a:p>
            <a:endParaRPr lang="en-US" dirty="0"/>
          </a:p>
          <a:p>
            <a:r>
              <a:rPr lang="en-US" dirty="0"/>
              <a:t>Up to date data allows for quick adjustments of service response to areas experiencing high volume surges of illegal dumping. This data tells us that although the City’s junk pickup program has been successful, and appointments are rising, we are still experiencing increased illegal dumping activity citywide. </a:t>
            </a:r>
          </a:p>
        </p:txBody>
      </p:sp>
      <p:sp>
        <p:nvSpPr>
          <p:cNvPr id="4" name="Slide Number Placeholder 3"/>
          <p:cNvSpPr>
            <a:spLocks noGrp="1"/>
          </p:cNvSpPr>
          <p:nvPr>
            <p:ph type="sldNum" sz="quarter" idx="5"/>
          </p:nvPr>
        </p:nvSpPr>
        <p:spPr/>
        <p:txBody>
          <a:bodyPr/>
          <a:lstStyle/>
          <a:p>
            <a:fld id="{8732C97B-10E8-40DB-9253-B4CFA247A827}" type="slidenum">
              <a:rPr lang="en-US" smtClean="0"/>
              <a:t>11</a:t>
            </a:fld>
            <a:endParaRPr lang="en-US"/>
          </a:p>
        </p:txBody>
      </p:sp>
    </p:spTree>
    <p:extLst>
      <p:ext uri="{BB962C8B-B14F-4D97-AF65-F5344CB8AC3E}">
        <p14:creationId xmlns:p14="http://schemas.microsoft.com/office/powerpoint/2010/main" val="1782628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San Jose developed a reporting tool for the public to submit requests for service to address certain issues directly to City staff. Started out as My San Jose and has been renamed as San Jose 311.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Prior to the release of this app/website, illegal dumping citywide was on the rise. Most of the work performed by staff was done proactively.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debut of the app/website immediately doubled the number of illegal dumping incidents reported putting a strain on response and 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tool allows the public to inform the city exactly where illegal dumping is happening.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is also gathered on the San Jose 311 app/website to monitor performance of the city services and the functionality of the app/website. These dashboards are viewable by the public.</a:t>
            </a:r>
          </a:p>
        </p:txBody>
      </p:sp>
      <p:sp>
        <p:nvSpPr>
          <p:cNvPr id="4" name="Slide Number Placeholder 3"/>
          <p:cNvSpPr>
            <a:spLocks noGrp="1"/>
          </p:cNvSpPr>
          <p:nvPr>
            <p:ph type="sldNum" sz="quarter" idx="5"/>
          </p:nvPr>
        </p:nvSpPr>
        <p:spPr/>
        <p:txBody>
          <a:bodyPr/>
          <a:lstStyle/>
          <a:p>
            <a:fld id="{8732C97B-10E8-40DB-9253-B4CFA247A827}" type="slidenum">
              <a:rPr lang="en-US" smtClean="0"/>
              <a:t>12</a:t>
            </a:fld>
            <a:endParaRPr lang="en-US"/>
          </a:p>
        </p:txBody>
      </p:sp>
    </p:spTree>
    <p:extLst>
      <p:ext uri="{BB962C8B-B14F-4D97-AF65-F5344CB8AC3E}">
        <p14:creationId xmlns:p14="http://schemas.microsoft.com/office/powerpoint/2010/main" val="1300150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One data set we monitor is tonnage, just what does a ton of trash mean? Well, a ton of trash is equivalent to one small car, specifically, a 1979 VW Beetle. Every time we say a “ton” of trash, keep this in mind. </a:t>
            </a:r>
          </a:p>
          <a:p>
            <a:r>
              <a:rPr lang="en-US" sz="1800" dirty="0">
                <a:effectLst/>
                <a:latin typeface="Times New Roman" panose="02020603050405020304" pitchFamily="18" charset="0"/>
              </a:rPr>
              <a:t>The RAPID team has collected over 11,400 tons since the program started in July of 2016.</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32C97B-10E8-40DB-9253-B4CFA247A8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0908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Eradication: </a:t>
            </a:r>
            <a:r>
              <a:rPr lang="en-US" b="0" dirty="0"/>
              <a:t> Response to illegally dumped materials must happen as soon as possible. Piles of discarded materials get larger, and items begin to travel. (This is visible through duplicate reports) Appropriate levels of resources needed to achieve this. Maintenance response, junk pickup, outreach, and enforcement. </a:t>
            </a:r>
            <a:endParaRPr lang="en-US" dirty="0"/>
          </a:p>
          <a:p>
            <a:r>
              <a:rPr lang="en-US" b="1" dirty="0"/>
              <a:t>Education: </a:t>
            </a:r>
            <a:r>
              <a:rPr lang="en-US" dirty="0"/>
              <a:t>Utilize events, enforcement staff, and grant opportunities to educate the public of resources available to them. Creating an outreach network. We’ve recently entered into a grant agreement with the MRC to pilot outreach efforts regarding illegally dumped mattresses within MFD multi-family dwelling communities. Establish outreach regarding health impacts from illegal dumping, including how these materials travel and where they may end up. </a:t>
            </a:r>
          </a:p>
          <a:p>
            <a:r>
              <a:rPr lang="en-US" b="1" dirty="0"/>
              <a:t>Enforcement: </a:t>
            </a:r>
            <a:r>
              <a:rPr lang="en-US" dirty="0"/>
              <a:t>This is where we have fallen short. Resources are usually focused primarily on eradicating the blight for a quick resolution rather than on efforts towards prevention. Invest in staff to perform enforcement. Increase data collection efforts around deterrents (e.g. cameras, bollards, </a:t>
            </a:r>
            <a:r>
              <a:rPr lang="en-US" dirty="0" err="1"/>
              <a:t>etc</a:t>
            </a:r>
            <a:r>
              <a:rPr lang="en-US" dirty="0"/>
              <a:t>)</a:t>
            </a:r>
          </a:p>
        </p:txBody>
      </p:sp>
      <p:sp>
        <p:nvSpPr>
          <p:cNvPr id="4" name="Slide Number Placeholder 3"/>
          <p:cNvSpPr>
            <a:spLocks noGrp="1"/>
          </p:cNvSpPr>
          <p:nvPr>
            <p:ph type="sldNum" sz="quarter" idx="5"/>
          </p:nvPr>
        </p:nvSpPr>
        <p:spPr/>
        <p:txBody>
          <a:bodyPr/>
          <a:lstStyle/>
          <a:p>
            <a:fld id="{8732C97B-10E8-40DB-9253-B4CFA247A827}" type="slidenum">
              <a:rPr lang="en-US" smtClean="0"/>
              <a:t>14</a:t>
            </a:fld>
            <a:endParaRPr lang="en-US"/>
          </a:p>
        </p:txBody>
      </p:sp>
    </p:spTree>
    <p:extLst>
      <p:ext uri="{BB962C8B-B14F-4D97-AF65-F5344CB8AC3E}">
        <p14:creationId xmlns:p14="http://schemas.microsoft.com/office/powerpoint/2010/main" val="129611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3A67B6-5F21-4878-901F-6027EAC7D7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6652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1" dirty="0"/>
              <a:t> </a:t>
            </a:r>
            <a:r>
              <a:rPr lang="en-US" b="1" dirty="0" err="1"/>
              <a:t>BeautifySJ</a:t>
            </a:r>
            <a:r>
              <a:rPr lang="en-US" b="1" dirty="0"/>
              <a:t> “What/When/How/Goals”</a:t>
            </a:r>
            <a:endParaRPr lang="en-US" b="1" u="sng" dirty="0">
              <a:cs typeface="Calibri"/>
            </a:endParaRPr>
          </a:p>
          <a:p>
            <a:endParaRPr lang="en-US" b="1" dirty="0"/>
          </a:p>
          <a:p>
            <a:r>
              <a:rPr lang="en-US" dirty="0" err="1"/>
              <a:t>BeautifySJ</a:t>
            </a:r>
            <a:r>
              <a:rPr lang="en-US" dirty="0"/>
              <a:t> is a community blight reduction initiative whose goals were to create partnership and leverage services between the City, the community, non-profits and other government agencies, with many of these services falling to the Parks, Recreation and Neighborhood Services Department to initiate.                                                        </a:t>
            </a:r>
            <a:endParaRPr lang="en-US" dirty="0">
              <a:cs typeface="Calibri"/>
            </a:endParaRPr>
          </a:p>
          <a:p>
            <a:r>
              <a:rPr lang="en-US" b="1" dirty="0"/>
              <a:t> </a:t>
            </a:r>
            <a:r>
              <a:rPr lang="en-US" dirty="0"/>
              <a:t> </a:t>
            </a:r>
            <a:endParaRPr lang="en-US" dirty="0">
              <a:cs typeface="Calibri"/>
            </a:endParaRPr>
          </a:p>
          <a:p>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8732C97B-10E8-40DB-9253-B4CFA247A827}" type="slidenum">
              <a:rPr lang="en-US" smtClean="0"/>
              <a:t>2</a:t>
            </a:fld>
            <a:endParaRPr lang="en-US"/>
          </a:p>
        </p:txBody>
      </p:sp>
    </p:spTree>
    <p:extLst>
      <p:ext uri="{BB962C8B-B14F-4D97-AF65-F5344CB8AC3E}">
        <p14:creationId xmlns:p14="http://schemas.microsoft.com/office/powerpoint/2010/main" val="193350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t>
            </a:r>
            <a:r>
              <a:rPr lang="en-US" sz="1200" kern="1200" dirty="0" err="1">
                <a:solidFill>
                  <a:schemeClr val="tx1"/>
                </a:solidFill>
                <a:effectLst/>
                <a:latin typeface="+mn-lt"/>
                <a:ea typeface="+mn-ea"/>
                <a:cs typeface="+mn-cs"/>
              </a:rPr>
              <a:t>BeautifySJ</a:t>
            </a:r>
            <a:r>
              <a:rPr lang="en-US" sz="1200" kern="1200" dirty="0">
                <a:solidFill>
                  <a:schemeClr val="tx1"/>
                </a:solidFill>
                <a:effectLst/>
                <a:latin typeface="+mn-lt"/>
                <a:ea typeface="+mn-ea"/>
                <a:cs typeface="+mn-cs"/>
              </a:rPr>
              <a:t> Program has grown over the years and has become a lot of things to a lot of people in our community and City organization.                               From murals and anti-graffiti, to enhanced median islands, to trail, creek, and encampment clean ups.  </a:t>
            </a:r>
          </a:p>
          <a:p>
            <a:r>
              <a:rPr lang="en-US" sz="1200" kern="1200" dirty="0">
                <a:solidFill>
                  <a:schemeClr val="tx1"/>
                </a:solidFill>
                <a:effectLst/>
                <a:latin typeface="+mn-lt"/>
                <a:ea typeface="+mn-ea"/>
                <a:cs typeface="+mn-cs"/>
              </a:rPr>
              <a:t>Taking inventory, assessing what works, and what’s less effective, and what should be consolidated in PRNS or elsewhere in the City organization is a necessary part of this overall effort, it is underway and will be an important part of the 2021-22 </a:t>
            </a:r>
            <a:r>
              <a:rPr lang="en-US" sz="1200" kern="1200" dirty="0" err="1">
                <a:solidFill>
                  <a:schemeClr val="tx1"/>
                </a:solidFill>
                <a:effectLst/>
                <a:latin typeface="+mn-lt"/>
                <a:ea typeface="+mn-ea"/>
                <a:cs typeface="+mn-cs"/>
              </a:rPr>
              <a:t>BeautifySJ</a:t>
            </a:r>
            <a:r>
              <a:rPr lang="en-US" sz="1200" kern="1200" dirty="0">
                <a:solidFill>
                  <a:schemeClr val="tx1"/>
                </a:solidFill>
                <a:effectLst/>
                <a:latin typeface="+mn-lt"/>
                <a:ea typeface="+mn-ea"/>
                <a:cs typeface="+mn-cs"/>
              </a:rPr>
              <a:t> Roadmap. </a:t>
            </a:r>
            <a:endParaRPr lang="en-US" dirty="0"/>
          </a:p>
        </p:txBody>
      </p:sp>
      <p:sp>
        <p:nvSpPr>
          <p:cNvPr id="4" name="Slide Number Placeholder 3"/>
          <p:cNvSpPr>
            <a:spLocks noGrp="1"/>
          </p:cNvSpPr>
          <p:nvPr>
            <p:ph type="sldNum" sz="quarter" idx="5"/>
          </p:nvPr>
        </p:nvSpPr>
        <p:spPr/>
        <p:txBody>
          <a:bodyPr/>
          <a:lstStyle/>
          <a:p>
            <a:fld id="{8732C97B-10E8-40DB-9253-B4CFA247A827}" type="slidenum">
              <a:rPr lang="en-US" smtClean="0"/>
              <a:t>3</a:t>
            </a:fld>
            <a:endParaRPr lang="en-US"/>
          </a:p>
        </p:txBody>
      </p:sp>
    </p:spTree>
    <p:extLst>
      <p:ext uri="{BB962C8B-B14F-4D97-AF65-F5344CB8AC3E}">
        <p14:creationId xmlns:p14="http://schemas.microsoft.com/office/powerpoint/2010/main" val="1178950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3,468 duplicated requests came into the homeless concerns line from December of 2019 through May of 2020. Of the 732 locations on the map, some of them received multiple complaints.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3A67B6-5F21-4878-901F-6027EAC7D7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788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3A67B6-5F21-4878-901F-6027EAC7D7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1509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The newly developed dashboard here represents a collaborative and intensive effort of our branch with partners in DPW and DOT. The objective is to provide management staff with the appropriate tool to monitor performance information, view photos and service dates, and make necessary corrections if issues arise. </a:t>
            </a:r>
            <a:endParaRPr lang="en-US" dirty="0"/>
          </a:p>
        </p:txBody>
      </p:sp>
      <p:sp>
        <p:nvSpPr>
          <p:cNvPr id="4" name="Slide Number Placeholder 3"/>
          <p:cNvSpPr>
            <a:spLocks noGrp="1"/>
          </p:cNvSpPr>
          <p:nvPr>
            <p:ph type="sldNum" sz="quarter" idx="5"/>
          </p:nvPr>
        </p:nvSpPr>
        <p:spPr/>
        <p:txBody>
          <a:bodyPr/>
          <a:lstStyle/>
          <a:p>
            <a:fld id="{8732C97B-10E8-40DB-9253-B4CFA247A827}" type="slidenum">
              <a:rPr lang="en-US" smtClean="0"/>
              <a:t>6</a:t>
            </a:fld>
            <a:endParaRPr lang="en-US"/>
          </a:p>
        </p:txBody>
      </p:sp>
    </p:spTree>
    <p:extLst>
      <p:ext uri="{BB962C8B-B14F-4D97-AF65-F5344CB8AC3E}">
        <p14:creationId xmlns:p14="http://schemas.microsoft.com/office/powerpoint/2010/main" val="714522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RAPID program, established in 2016, has grown and has improved its response to reported and non-reported illegal dumping incidents citywide. This can be attributed to the data collected from program assessment along the way.</a:t>
            </a:r>
          </a:p>
        </p:txBody>
      </p:sp>
      <p:sp>
        <p:nvSpPr>
          <p:cNvPr id="4" name="Slide Number Placeholder 3"/>
          <p:cNvSpPr>
            <a:spLocks noGrp="1"/>
          </p:cNvSpPr>
          <p:nvPr>
            <p:ph type="sldNum" sz="quarter" idx="5"/>
          </p:nvPr>
        </p:nvSpPr>
        <p:spPr/>
        <p:txBody>
          <a:bodyPr/>
          <a:lstStyle/>
          <a:p>
            <a:fld id="{8732C97B-10E8-40DB-9253-B4CFA247A827}" type="slidenum">
              <a:rPr lang="en-US" smtClean="0"/>
              <a:t>7</a:t>
            </a:fld>
            <a:endParaRPr lang="en-US"/>
          </a:p>
        </p:txBody>
      </p:sp>
    </p:spTree>
    <p:extLst>
      <p:ext uri="{BB962C8B-B14F-4D97-AF65-F5344CB8AC3E}">
        <p14:creationId xmlns:p14="http://schemas.microsoft.com/office/powerpoint/2010/main" val="1333849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Identify key data sets - #of reported/non-reported incidents abated, tons collected, response time, debris types, etc.</a:t>
            </a:r>
          </a:p>
          <a:p>
            <a:r>
              <a:rPr lang="en-US" dirty="0">
                <a:cs typeface="Calibri"/>
              </a:rPr>
              <a:t>Identify a data collection program – work order management system</a:t>
            </a:r>
          </a:p>
          <a:p>
            <a:r>
              <a:rPr lang="en-US" dirty="0">
                <a:cs typeface="Calibri"/>
              </a:rPr>
              <a:t>Identify appropriate devices to perform data collection (tablet devices)</a:t>
            </a:r>
          </a:p>
          <a:p>
            <a:r>
              <a:rPr lang="en-US" dirty="0">
                <a:cs typeface="Calibri"/>
              </a:rPr>
              <a:t>Training staff on how to appropriately assess, gather, and record data </a:t>
            </a:r>
          </a:p>
        </p:txBody>
      </p:sp>
      <p:sp>
        <p:nvSpPr>
          <p:cNvPr id="4" name="Slide Number Placeholder 3"/>
          <p:cNvSpPr>
            <a:spLocks noGrp="1"/>
          </p:cNvSpPr>
          <p:nvPr>
            <p:ph type="sldNum" sz="quarter" idx="5"/>
          </p:nvPr>
        </p:nvSpPr>
        <p:spPr/>
        <p:txBody>
          <a:bodyPr/>
          <a:lstStyle/>
          <a:p>
            <a:fld id="{8732C97B-10E8-40DB-9253-B4CFA247A827}" type="slidenum">
              <a:rPr lang="en-US" smtClean="0"/>
              <a:t>8</a:t>
            </a:fld>
            <a:endParaRPr lang="en-US"/>
          </a:p>
        </p:txBody>
      </p:sp>
    </p:spTree>
    <p:extLst>
      <p:ext uri="{BB962C8B-B14F-4D97-AF65-F5344CB8AC3E}">
        <p14:creationId xmlns:p14="http://schemas.microsoft.com/office/powerpoint/2010/main" val="2239498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cs typeface="Calibri"/>
              </a:rPr>
              <a:t>Learn what is happening, where it’s happening, when it’s happening (examine causes)</a:t>
            </a:r>
          </a:p>
          <a:p>
            <a:pPr marL="171450" indent="-171450">
              <a:buFont typeface="Arial" panose="020B0604020202020204" pitchFamily="34" charset="0"/>
              <a:buChar char="•"/>
            </a:pPr>
            <a:r>
              <a:rPr lang="en-US" dirty="0">
                <a:cs typeface="Calibri"/>
              </a:rPr>
              <a:t>Develop program targets such as a targeted response time, create routes (based on staff/equipment performance), develop schedules for routine and reactive maintenance to meet response times, identify areas and different levels of service (proactive/reactive). </a:t>
            </a:r>
          </a:p>
          <a:p>
            <a:pPr marL="171450" indent="-171450">
              <a:buFont typeface="Arial" panose="020B0604020202020204" pitchFamily="34" charset="0"/>
              <a:buChar char="•"/>
            </a:pPr>
            <a:r>
              <a:rPr lang="en-US" dirty="0">
                <a:cs typeface="Calibri"/>
              </a:rPr>
              <a:t>Identify what data sets will measure performance best, # of incidents abated, tons collected, and response times.</a:t>
            </a:r>
          </a:p>
          <a:p>
            <a:pPr marL="171450" indent="-171450">
              <a:buFont typeface="Arial" panose="020B0604020202020204" pitchFamily="34" charset="0"/>
              <a:buChar char="•"/>
            </a:pPr>
            <a:r>
              <a:rPr lang="en-US" dirty="0">
                <a:cs typeface="Calibri"/>
              </a:rPr>
              <a:t>KPI’s show current service levels and help identify the need for staff and equipment. Data can be used to support requests for additional resources.</a:t>
            </a:r>
          </a:p>
          <a:p>
            <a:pPr marL="171450" indent="-171450">
              <a:buFont typeface="Arial" panose="020B0604020202020204" pitchFamily="34" charset="0"/>
              <a:buChar char="•"/>
            </a:pPr>
            <a:r>
              <a:rPr lang="en-US" dirty="0">
                <a:cs typeface="Calibri"/>
              </a:rPr>
              <a:t>Monitoring data can help identify areas that require additional outreach/information on existing resources.  </a:t>
            </a:r>
          </a:p>
          <a:p>
            <a:pPr marL="171450" indent="-171450">
              <a:buFont typeface="Arial" panose="020B0604020202020204" pitchFamily="34" charset="0"/>
              <a:buChar char="•"/>
            </a:pPr>
            <a:endParaRPr lang="en-US" dirty="0">
              <a:cs typeface="Calibri"/>
            </a:endParaRPr>
          </a:p>
        </p:txBody>
      </p:sp>
      <p:sp>
        <p:nvSpPr>
          <p:cNvPr id="4" name="Slide Number Placeholder 3"/>
          <p:cNvSpPr>
            <a:spLocks noGrp="1"/>
          </p:cNvSpPr>
          <p:nvPr>
            <p:ph type="sldNum" sz="quarter" idx="5"/>
          </p:nvPr>
        </p:nvSpPr>
        <p:spPr/>
        <p:txBody>
          <a:bodyPr/>
          <a:lstStyle/>
          <a:p>
            <a:fld id="{8732C97B-10E8-40DB-9253-B4CFA247A827}" type="slidenum">
              <a:rPr lang="en-US" smtClean="0"/>
              <a:t>9</a:t>
            </a:fld>
            <a:endParaRPr lang="en-US"/>
          </a:p>
        </p:txBody>
      </p:sp>
    </p:spTree>
    <p:extLst>
      <p:ext uri="{BB962C8B-B14F-4D97-AF65-F5344CB8AC3E}">
        <p14:creationId xmlns:p14="http://schemas.microsoft.com/office/powerpoint/2010/main" val="2689540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C6CA2E3-F65C-4F3C-A2E0-5ACA058A2065}" type="datetimeFigureOut">
              <a:rPr lang="en-US" smtClean="0"/>
              <a:t>4/15/2021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C3674C-BCDE-40F2-84E9-0CA93B83E70B}" type="slidenum">
              <a:rPr lang="en-US" smtClean="0"/>
              <a:t>‹#›</a:t>
            </a:fld>
            <a:endParaRPr lang="en-US"/>
          </a:p>
        </p:txBody>
      </p:sp>
    </p:spTree>
    <p:extLst>
      <p:ext uri="{BB962C8B-B14F-4D97-AF65-F5344CB8AC3E}">
        <p14:creationId xmlns:p14="http://schemas.microsoft.com/office/powerpoint/2010/main" val="3553865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C6CA2E3-F65C-4F3C-A2E0-5ACA058A2065}" type="datetimeFigureOut">
              <a:rPr lang="en-US" smtClean="0"/>
              <a:t>4/15/2021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C3674C-BCDE-40F2-84E9-0CA93B83E70B}" type="slidenum">
              <a:rPr lang="en-US" smtClean="0"/>
              <a:t>‹#›</a:t>
            </a:fld>
            <a:endParaRPr lang="en-US"/>
          </a:p>
        </p:txBody>
      </p:sp>
    </p:spTree>
    <p:extLst>
      <p:ext uri="{BB962C8B-B14F-4D97-AF65-F5344CB8AC3E}">
        <p14:creationId xmlns:p14="http://schemas.microsoft.com/office/powerpoint/2010/main" val="2366771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FC6CA2E3-F65C-4F3C-A2E0-5ACA058A2065}" type="datetimeFigureOut">
              <a:rPr lang="en-US" smtClean="0"/>
              <a:t>4/15/2021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C3674C-BCDE-40F2-84E9-0CA93B83E70B}" type="slidenum">
              <a:rPr lang="en-US" smtClean="0"/>
              <a:t>‹#›</a:t>
            </a:fld>
            <a:endParaRPr lang="en-US"/>
          </a:p>
        </p:txBody>
      </p:sp>
    </p:spTree>
    <p:extLst>
      <p:ext uri="{BB962C8B-B14F-4D97-AF65-F5344CB8AC3E}">
        <p14:creationId xmlns:p14="http://schemas.microsoft.com/office/powerpoint/2010/main" val="8759761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FC6CA2E3-F65C-4F3C-A2E0-5ACA058A2065}" type="datetimeFigureOut">
              <a:rPr lang="en-US" smtClean="0"/>
              <a:t>4/15/2021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C3674C-BCDE-40F2-84E9-0CA93B83E70B}"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15462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6CA2E3-F65C-4F3C-A2E0-5ACA058A2065}" type="datetimeFigureOut">
              <a:rPr lang="en-US" smtClean="0"/>
              <a:t>4/15/2021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C3674C-BCDE-40F2-84E9-0CA93B83E70B}" type="slidenum">
              <a:rPr lang="en-US" smtClean="0"/>
              <a:t>‹#›</a:t>
            </a:fld>
            <a:endParaRPr lang="en-US"/>
          </a:p>
        </p:txBody>
      </p:sp>
    </p:spTree>
    <p:extLst>
      <p:ext uri="{BB962C8B-B14F-4D97-AF65-F5344CB8AC3E}">
        <p14:creationId xmlns:p14="http://schemas.microsoft.com/office/powerpoint/2010/main" val="14885200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FC6CA2E3-F65C-4F3C-A2E0-5ACA058A2065}" type="datetimeFigureOut">
              <a:rPr lang="en-US" smtClean="0"/>
              <a:t>4/15/2021</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C3674C-BCDE-40F2-84E9-0CA93B83E70B}" type="slidenum">
              <a:rPr lang="en-US" smtClean="0"/>
              <a:t>‹#›</a:t>
            </a:fld>
            <a:endParaRPr lang="en-US"/>
          </a:p>
        </p:txBody>
      </p:sp>
    </p:spTree>
    <p:extLst>
      <p:ext uri="{BB962C8B-B14F-4D97-AF65-F5344CB8AC3E}">
        <p14:creationId xmlns:p14="http://schemas.microsoft.com/office/powerpoint/2010/main" val="1900538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FC6CA2E3-F65C-4F3C-A2E0-5ACA058A2065}" type="datetimeFigureOut">
              <a:rPr lang="en-US" smtClean="0"/>
              <a:t>4/15/2021</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C3674C-BCDE-40F2-84E9-0CA93B83E70B}" type="slidenum">
              <a:rPr lang="en-US" smtClean="0"/>
              <a:t>‹#›</a:t>
            </a:fld>
            <a:endParaRPr lang="en-US"/>
          </a:p>
        </p:txBody>
      </p:sp>
    </p:spTree>
    <p:extLst>
      <p:ext uri="{BB962C8B-B14F-4D97-AF65-F5344CB8AC3E}">
        <p14:creationId xmlns:p14="http://schemas.microsoft.com/office/powerpoint/2010/main" val="3202939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6CA2E3-F65C-4F3C-A2E0-5ACA058A2065}" type="datetimeFigureOut">
              <a:rPr lang="en-US" smtClean="0"/>
              <a:t>4/15/2021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C3674C-BCDE-40F2-84E9-0CA93B83E70B}" type="slidenum">
              <a:rPr lang="en-US" smtClean="0"/>
              <a:t>‹#›</a:t>
            </a:fld>
            <a:endParaRPr lang="en-US"/>
          </a:p>
        </p:txBody>
      </p:sp>
    </p:spTree>
    <p:extLst>
      <p:ext uri="{BB962C8B-B14F-4D97-AF65-F5344CB8AC3E}">
        <p14:creationId xmlns:p14="http://schemas.microsoft.com/office/powerpoint/2010/main" val="18719970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6CA2E3-F65C-4F3C-A2E0-5ACA058A2065}" type="datetimeFigureOut">
              <a:rPr lang="en-US" smtClean="0"/>
              <a:t>4/15/2021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C3674C-BCDE-40F2-84E9-0CA93B83E70B}" type="slidenum">
              <a:rPr lang="en-US" smtClean="0"/>
              <a:t>‹#›</a:t>
            </a:fld>
            <a:endParaRPr lang="en-US"/>
          </a:p>
        </p:txBody>
      </p:sp>
    </p:spTree>
    <p:extLst>
      <p:ext uri="{BB962C8B-B14F-4D97-AF65-F5344CB8AC3E}">
        <p14:creationId xmlns:p14="http://schemas.microsoft.com/office/powerpoint/2010/main" val="2365932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FC6CA2E3-F65C-4F3C-A2E0-5ACA058A2065}" type="datetimeFigureOut">
              <a:rPr lang="en-US" smtClean="0"/>
              <a:t>4/15/2021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C3674C-BCDE-40F2-84E9-0CA93B83E70B}" type="slidenum">
              <a:rPr lang="en-US" smtClean="0"/>
              <a:t>‹#›</a:t>
            </a:fld>
            <a:endParaRPr lang="en-US"/>
          </a:p>
        </p:txBody>
      </p:sp>
    </p:spTree>
    <p:extLst>
      <p:ext uri="{BB962C8B-B14F-4D97-AF65-F5344CB8AC3E}">
        <p14:creationId xmlns:p14="http://schemas.microsoft.com/office/powerpoint/2010/main" val="389976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6CA2E3-F65C-4F3C-A2E0-5ACA058A2065}" type="datetimeFigureOut">
              <a:rPr lang="en-US" smtClean="0"/>
              <a:t>4/15/2021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C3674C-BCDE-40F2-84E9-0CA93B83E70B}" type="slidenum">
              <a:rPr lang="en-US" smtClean="0"/>
              <a:t>‹#›</a:t>
            </a:fld>
            <a:endParaRPr lang="en-US"/>
          </a:p>
        </p:txBody>
      </p:sp>
    </p:spTree>
    <p:extLst>
      <p:ext uri="{BB962C8B-B14F-4D97-AF65-F5344CB8AC3E}">
        <p14:creationId xmlns:p14="http://schemas.microsoft.com/office/powerpoint/2010/main" val="4063934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C6CA2E3-F65C-4F3C-A2E0-5ACA058A2065}" type="datetimeFigureOut">
              <a:rPr lang="en-US" smtClean="0"/>
              <a:t>4/15/2021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C3674C-BCDE-40F2-84E9-0CA93B83E70B}" type="slidenum">
              <a:rPr lang="en-US" smtClean="0"/>
              <a:t>‹#›</a:t>
            </a:fld>
            <a:endParaRPr lang="en-US"/>
          </a:p>
        </p:txBody>
      </p:sp>
    </p:spTree>
    <p:extLst>
      <p:ext uri="{BB962C8B-B14F-4D97-AF65-F5344CB8AC3E}">
        <p14:creationId xmlns:p14="http://schemas.microsoft.com/office/powerpoint/2010/main" val="1920732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C6CA2E3-F65C-4F3C-A2E0-5ACA058A2065}" type="datetimeFigureOut">
              <a:rPr lang="en-US" smtClean="0"/>
              <a:t>4/15/2021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C3674C-BCDE-40F2-84E9-0CA93B83E70B}" type="slidenum">
              <a:rPr lang="en-US" smtClean="0"/>
              <a:t>‹#›</a:t>
            </a:fld>
            <a:endParaRPr lang="en-US"/>
          </a:p>
        </p:txBody>
      </p:sp>
    </p:spTree>
    <p:extLst>
      <p:ext uri="{BB962C8B-B14F-4D97-AF65-F5344CB8AC3E}">
        <p14:creationId xmlns:p14="http://schemas.microsoft.com/office/powerpoint/2010/main" val="1202627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FC6CA2E3-F65C-4F3C-A2E0-5ACA058A2065}" type="datetimeFigureOut">
              <a:rPr lang="en-US" smtClean="0"/>
              <a:t>4/15/2021</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48C3674C-BCDE-40F2-84E9-0CA93B83E70B}" type="slidenum">
              <a:rPr lang="en-US" smtClean="0"/>
              <a:t>‹#›</a:t>
            </a:fld>
            <a:endParaRPr lang="en-US"/>
          </a:p>
        </p:txBody>
      </p:sp>
    </p:spTree>
    <p:extLst>
      <p:ext uri="{BB962C8B-B14F-4D97-AF65-F5344CB8AC3E}">
        <p14:creationId xmlns:p14="http://schemas.microsoft.com/office/powerpoint/2010/main" val="2080994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FC6CA2E3-F65C-4F3C-A2E0-5ACA058A2065}" type="datetimeFigureOut">
              <a:rPr lang="en-US" smtClean="0"/>
              <a:t>4/15/2021</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48C3674C-BCDE-40F2-84E9-0CA93B83E70B}" type="slidenum">
              <a:rPr lang="en-US" smtClean="0"/>
              <a:t>‹#›</a:t>
            </a:fld>
            <a:endParaRPr lang="en-US"/>
          </a:p>
        </p:txBody>
      </p:sp>
    </p:spTree>
    <p:extLst>
      <p:ext uri="{BB962C8B-B14F-4D97-AF65-F5344CB8AC3E}">
        <p14:creationId xmlns:p14="http://schemas.microsoft.com/office/powerpoint/2010/main" val="1320044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FC6CA2E3-F65C-4F3C-A2E0-5ACA058A2065}" type="datetimeFigureOut">
              <a:rPr lang="en-US" smtClean="0"/>
              <a:t>4/15/2021</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48C3674C-BCDE-40F2-84E9-0CA93B83E70B}" type="slidenum">
              <a:rPr lang="en-US" smtClean="0"/>
              <a:t>‹#›</a:t>
            </a:fld>
            <a:endParaRPr lang="en-US"/>
          </a:p>
        </p:txBody>
      </p:sp>
    </p:spTree>
    <p:extLst>
      <p:ext uri="{BB962C8B-B14F-4D97-AF65-F5344CB8AC3E}">
        <p14:creationId xmlns:p14="http://schemas.microsoft.com/office/powerpoint/2010/main" val="1750007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C6CA2E3-F65C-4F3C-A2E0-5ACA058A2065}" type="datetimeFigureOut">
              <a:rPr lang="en-US" smtClean="0"/>
              <a:t>4/15/2021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C3674C-BCDE-40F2-84E9-0CA93B83E70B}" type="slidenum">
              <a:rPr lang="en-US" smtClean="0"/>
              <a:t>‹#›</a:t>
            </a:fld>
            <a:endParaRPr lang="en-US"/>
          </a:p>
        </p:txBody>
      </p:sp>
    </p:spTree>
    <p:extLst>
      <p:ext uri="{BB962C8B-B14F-4D97-AF65-F5344CB8AC3E}">
        <p14:creationId xmlns:p14="http://schemas.microsoft.com/office/powerpoint/2010/main" val="877760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FC6CA2E3-F65C-4F3C-A2E0-5ACA058A2065}" type="datetimeFigureOut">
              <a:rPr lang="en-US" smtClean="0"/>
              <a:t>4/15/2021</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48C3674C-BCDE-40F2-84E9-0CA93B83E70B}" type="slidenum">
              <a:rPr lang="en-US" smtClean="0"/>
              <a:t>‹#›</a:t>
            </a:fld>
            <a:endParaRPr lang="en-US"/>
          </a:p>
        </p:txBody>
      </p:sp>
    </p:spTree>
    <p:extLst>
      <p:ext uri="{BB962C8B-B14F-4D97-AF65-F5344CB8AC3E}">
        <p14:creationId xmlns:p14="http://schemas.microsoft.com/office/powerpoint/2010/main" val="386506153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25.png"/><Relationship Id="rId4" Type="http://schemas.openxmlformats.org/officeDocument/2006/relationships/image" Target="../media/image2.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28.png"/><Relationship Id="rId4" Type="http://schemas.openxmlformats.org/officeDocument/2006/relationships/image" Target="../media/image2.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20.jpeg"/></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C4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4C8B6-6761-44D4-80C1-480D2683C41E}"/>
              </a:ext>
            </a:extLst>
          </p:cNvPr>
          <p:cNvSpPr>
            <a:spLocks noGrp="1"/>
          </p:cNvSpPr>
          <p:nvPr>
            <p:ph type="title"/>
          </p:nvPr>
        </p:nvSpPr>
        <p:spPr>
          <a:xfrm>
            <a:off x="499431" y="286439"/>
            <a:ext cx="6864930" cy="2853368"/>
          </a:xfrm>
        </p:spPr>
        <p:txBody>
          <a:bodyPr>
            <a:noAutofit/>
          </a:bodyPr>
          <a:lstStyle/>
          <a:p>
            <a:br>
              <a:rPr lang="en-US" sz="2400" b="1" dirty="0">
                <a:solidFill>
                  <a:srgbClr val="C9F3FF"/>
                </a:solidFill>
              </a:rPr>
            </a:br>
            <a:br>
              <a:rPr lang="en-US" sz="2400" b="1" dirty="0">
                <a:solidFill>
                  <a:srgbClr val="C9F3FF"/>
                </a:solidFill>
              </a:rPr>
            </a:br>
            <a:r>
              <a:rPr lang="en-US" sz="6000" b="1" dirty="0">
                <a:solidFill>
                  <a:srgbClr val="C9F3FF"/>
                </a:solidFill>
              </a:rPr>
              <a:t>City of San Jose</a:t>
            </a:r>
            <a:br>
              <a:rPr lang="en-US" sz="6000" b="1" dirty="0">
                <a:solidFill>
                  <a:srgbClr val="C9F3FF"/>
                </a:solidFill>
              </a:rPr>
            </a:br>
            <a:r>
              <a:rPr lang="en-US" sz="4000" b="1" dirty="0">
                <a:solidFill>
                  <a:srgbClr val="C9F3FF"/>
                </a:solidFill>
              </a:rPr>
              <a:t>Beautify SJ </a:t>
            </a:r>
            <a:br>
              <a:rPr lang="en-US" sz="4000" b="1" dirty="0">
                <a:solidFill>
                  <a:srgbClr val="C9F3FF"/>
                </a:solidFill>
              </a:rPr>
            </a:br>
            <a:r>
              <a:rPr lang="en-US" sz="4000" b="1" dirty="0">
                <a:solidFill>
                  <a:srgbClr val="C9F3FF"/>
                </a:solidFill>
              </a:rPr>
              <a:t>RAPID – Removing and Preventing Illegal Dumping</a:t>
            </a:r>
            <a:br>
              <a:rPr lang="en-US" sz="3600" b="1" dirty="0">
                <a:solidFill>
                  <a:srgbClr val="C9F3FF"/>
                </a:solidFill>
              </a:rPr>
            </a:br>
            <a:r>
              <a:rPr lang="en-US" sz="2400" b="1" dirty="0">
                <a:solidFill>
                  <a:srgbClr val="C9F3FF"/>
                </a:solidFill>
              </a:rPr>
              <a:t>Inaugural Statewide Illegal Dumping Conference </a:t>
            </a:r>
            <a:r>
              <a:rPr lang="en-US" sz="2400" b="1" dirty="0">
                <a:solidFill>
                  <a:srgbClr val="E2CC6C"/>
                </a:solidFill>
              </a:rPr>
              <a:t>April 21-23, 2021</a:t>
            </a:r>
            <a:br>
              <a:rPr lang="en-US" sz="2400" b="1" dirty="0">
                <a:solidFill>
                  <a:srgbClr val="E2CC6C"/>
                </a:solidFill>
              </a:rPr>
            </a:br>
            <a:r>
              <a:rPr lang="en-US" sz="2400" b="1" dirty="0">
                <a:solidFill>
                  <a:srgbClr val="E2CC6C"/>
                </a:solidFill>
              </a:rPr>
              <a:t>Olympia Williams, City of San Jose</a:t>
            </a:r>
            <a:br>
              <a:rPr lang="en-US" sz="2400" b="1" dirty="0">
                <a:solidFill>
                  <a:srgbClr val="E2CC6C"/>
                </a:solidFill>
              </a:rPr>
            </a:br>
            <a:r>
              <a:rPr lang="en-US" sz="2400" b="1" dirty="0">
                <a:solidFill>
                  <a:srgbClr val="E2CC6C"/>
                </a:solidFill>
              </a:rPr>
              <a:t>Ed Ramirez, City of San Jose</a:t>
            </a:r>
          </a:p>
        </p:txBody>
      </p:sp>
      <p:graphicFrame>
        <p:nvGraphicFramePr>
          <p:cNvPr id="3" name="Diagram 2">
            <a:extLst>
              <a:ext uri="{FF2B5EF4-FFF2-40B4-BE49-F238E27FC236}">
                <a16:creationId xmlns:a16="http://schemas.microsoft.com/office/drawing/2014/main" id="{9CCBF2D0-FFD5-4D2E-9E0B-E0F15D318517}"/>
              </a:ext>
            </a:extLst>
          </p:cNvPr>
          <p:cNvGraphicFramePr/>
          <p:nvPr>
            <p:extLst>
              <p:ext uri="{D42A27DB-BD31-4B8C-83A1-F6EECF244321}">
                <p14:modId xmlns:p14="http://schemas.microsoft.com/office/powerpoint/2010/main" val="3993826198"/>
              </p:ext>
            </p:extLst>
          </p:nvPr>
        </p:nvGraphicFramePr>
        <p:xfrm>
          <a:off x="5780330" y="874127"/>
          <a:ext cx="7631537" cy="48355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BB4D6E4B-1250-453E-A171-207B4F7B5840}"/>
              </a:ext>
            </a:extLst>
          </p:cNvPr>
          <p:cNvSpPr txBox="1">
            <a:spLocks/>
          </p:cNvSpPr>
          <p:nvPr/>
        </p:nvSpPr>
        <p:spPr>
          <a:xfrm>
            <a:off x="235190" y="5381433"/>
            <a:ext cx="6252666" cy="1226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600" b="1" dirty="0">
              <a:solidFill>
                <a:srgbClr val="3ABFAD"/>
              </a:solidFill>
            </a:endParaRPr>
          </a:p>
        </p:txBody>
      </p:sp>
    </p:spTree>
    <p:extLst>
      <p:ext uri="{BB962C8B-B14F-4D97-AF65-F5344CB8AC3E}">
        <p14:creationId xmlns:p14="http://schemas.microsoft.com/office/powerpoint/2010/main" val="2528082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45" name="Picture 27">
            <a:extLst>
              <a:ext uri="{FF2B5EF4-FFF2-40B4-BE49-F238E27FC236}">
                <a16:creationId xmlns:a16="http://schemas.microsoft.com/office/drawing/2014/main" id="{844EE02A-F0F8-4A23-B21D-CF2066B65D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46" name="Picture 29">
            <a:extLst>
              <a:ext uri="{FF2B5EF4-FFF2-40B4-BE49-F238E27FC236}">
                <a16:creationId xmlns:a16="http://schemas.microsoft.com/office/drawing/2014/main" id="{99F13062-7BB6-4A97-B661-CDE2EDEAE7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47" name="Oval 31">
            <a:extLst>
              <a:ext uri="{FF2B5EF4-FFF2-40B4-BE49-F238E27FC236}">
                <a16:creationId xmlns:a16="http://schemas.microsoft.com/office/drawing/2014/main" id="{44F3197D-248B-46C5-B6EE-003F4E0C6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48" name="Picture 33">
            <a:extLst>
              <a:ext uri="{FF2B5EF4-FFF2-40B4-BE49-F238E27FC236}">
                <a16:creationId xmlns:a16="http://schemas.microsoft.com/office/drawing/2014/main" id="{FFC3E649-106F-4B41-9FF5-327536E4CFB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49" name="Picture 35">
            <a:extLst>
              <a:ext uri="{FF2B5EF4-FFF2-40B4-BE49-F238E27FC236}">
                <a16:creationId xmlns:a16="http://schemas.microsoft.com/office/drawing/2014/main" id="{79F6731C-42C0-45DB-9F9A-B831CBEC518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50" name="Rectangle 37">
            <a:extLst>
              <a:ext uri="{FF2B5EF4-FFF2-40B4-BE49-F238E27FC236}">
                <a16:creationId xmlns:a16="http://schemas.microsoft.com/office/drawing/2014/main" id="{040549E2-C5A5-4ED5-80AB-070FEBDF53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1" name="Rectangle 39">
            <a:extLst>
              <a:ext uri="{FF2B5EF4-FFF2-40B4-BE49-F238E27FC236}">
                <a16:creationId xmlns:a16="http://schemas.microsoft.com/office/drawing/2014/main" id="{C6A81905-F480-46A4-BC10-215D24EA1A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A682ABC7-D97D-4FED-A7BC-B1834AF45850}"/>
              </a:ext>
            </a:extLst>
          </p:cNvPr>
          <p:cNvSpPr>
            <a:spLocks noGrp="1"/>
          </p:cNvSpPr>
          <p:nvPr>
            <p:ph type="title"/>
          </p:nvPr>
        </p:nvSpPr>
        <p:spPr>
          <a:xfrm>
            <a:off x="4872012" y="1447800"/>
            <a:ext cx="5222325" cy="3329581"/>
          </a:xfrm>
        </p:spPr>
        <p:txBody>
          <a:bodyPr vert="horz" lIns="91440" tIns="45720" rIns="91440" bIns="45720" rtlCol="0" anchor="b">
            <a:normAutofit/>
          </a:bodyPr>
          <a:lstStyle/>
          <a:p>
            <a:r>
              <a:rPr lang="en-US" sz="7200">
                <a:solidFill>
                  <a:srgbClr val="EBEBEB"/>
                </a:solidFill>
              </a:rPr>
              <a:t>GIS Mapping</a:t>
            </a:r>
          </a:p>
        </p:txBody>
      </p:sp>
      <p:sp>
        <p:nvSpPr>
          <p:cNvPr id="52" name="Freeform 8">
            <a:extLst>
              <a:ext uri="{FF2B5EF4-FFF2-40B4-BE49-F238E27FC236}">
                <a16:creationId xmlns:a16="http://schemas.microsoft.com/office/drawing/2014/main" id="{36FD4D9D-3784-41E8-8405-A42B72F5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5692"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4" name="Picture 3" descr="Map&#10;&#10;Description automatically generated">
            <a:extLst>
              <a:ext uri="{FF2B5EF4-FFF2-40B4-BE49-F238E27FC236}">
                <a16:creationId xmlns:a16="http://schemas.microsoft.com/office/drawing/2014/main" id="{F8B26E8B-9429-4AB7-9397-99C0A7E30E3D}"/>
              </a:ext>
            </a:extLst>
          </p:cNvPr>
          <p:cNvPicPr>
            <a:picLocks noChangeAspect="1"/>
          </p:cNvPicPr>
          <p:nvPr/>
        </p:nvPicPr>
        <p:blipFill rotWithShape="1">
          <a:blip r:embed="rId8">
            <a:extLst>
              <a:ext uri="{28A0092B-C50C-407E-A947-70E740481C1C}">
                <a14:useLocalDpi xmlns:a14="http://schemas.microsoft.com/office/drawing/2010/main" val="0"/>
              </a:ext>
            </a:extLst>
          </a:blip>
          <a:srcRect l="2975" r="-3" b="-3"/>
          <a:stretch/>
        </p:blipFill>
        <p:spPr>
          <a:xfrm>
            <a:off x="3739" y="10"/>
            <a:ext cx="4480787" cy="2285989"/>
          </a:xfrm>
          <a:custGeom>
            <a:avLst/>
            <a:gdLst/>
            <a:ahLst/>
            <a:cxnLst/>
            <a:rect l="l" t="t" r="r" b="b"/>
            <a:pathLst>
              <a:path w="4480787" h="2285999">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8269" y="2285999"/>
                </a:lnTo>
                <a:lnTo>
                  <a:pt x="0" y="2285999"/>
                </a:lnTo>
                <a:close/>
              </a:path>
            </a:pathLst>
          </a:custGeom>
        </p:spPr>
      </p:pic>
      <p:sp>
        <p:nvSpPr>
          <p:cNvPr id="44" name="Rectangle 43">
            <a:extLst>
              <a:ext uri="{FF2B5EF4-FFF2-40B4-BE49-F238E27FC236}">
                <a16:creationId xmlns:a16="http://schemas.microsoft.com/office/drawing/2014/main" id="{60817A52-B891-4228-A61E-0C0A57632D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6" name="Picture 5" descr="Map&#10;&#10;Description automatically generated">
            <a:extLst>
              <a:ext uri="{FF2B5EF4-FFF2-40B4-BE49-F238E27FC236}">
                <a16:creationId xmlns:a16="http://schemas.microsoft.com/office/drawing/2014/main" id="{EFE74D8B-B7B5-4012-AEE8-033482285B4C}"/>
              </a:ext>
            </a:extLst>
          </p:cNvPr>
          <p:cNvPicPr>
            <a:picLocks noChangeAspect="1"/>
          </p:cNvPicPr>
          <p:nvPr/>
        </p:nvPicPr>
        <p:blipFill rotWithShape="1">
          <a:blip r:embed="rId9">
            <a:extLst>
              <a:ext uri="{28A0092B-C50C-407E-A947-70E740481C1C}">
                <a14:useLocalDpi xmlns:a14="http://schemas.microsoft.com/office/drawing/2010/main" val="0"/>
              </a:ext>
            </a:extLst>
          </a:blip>
          <a:srcRect l="4096" r="2174" b="-1"/>
          <a:stretch/>
        </p:blipFill>
        <p:spPr>
          <a:xfrm>
            <a:off x="3739" y="2282327"/>
            <a:ext cx="4263947" cy="2285998"/>
          </a:xfrm>
          <a:custGeom>
            <a:avLst/>
            <a:gdLst/>
            <a:ahLst/>
            <a:cxnLst/>
            <a:rect l="l" t="t" r="r" b="b"/>
            <a:pathLst>
              <a:path w="4263947" h="2285998">
                <a:moveTo>
                  <a:pt x="0" y="0"/>
                </a:moveTo>
                <a:lnTo>
                  <a:pt x="4248101" y="0"/>
                </a:lnTo>
                <a:lnTo>
                  <a:pt x="4246807" y="28329"/>
                </a:lnTo>
                <a:lnTo>
                  <a:pt x="4241932" y="177833"/>
                </a:lnTo>
                <a:lnTo>
                  <a:pt x="4237730" y="327338"/>
                </a:lnTo>
                <a:lnTo>
                  <a:pt x="4233696" y="475470"/>
                </a:lnTo>
                <a:lnTo>
                  <a:pt x="4231847" y="621546"/>
                </a:lnTo>
                <a:lnTo>
                  <a:pt x="4229830" y="767621"/>
                </a:lnTo>
                <a:lnTo>
                  <a:pt x="4228821" y="911639"/>
                </a:lnTo>
                <a:lnTo>
                  <a:pt x="4229830" y="1054285"/>
                </a:lnTo>
                <a:lnTo>
                  <a:pt x="4229830" y="1195560"/>
                </a:lnTo>
                <a:lnTo>
                  <a:pt x="4231847" y="1335463"/>
                </a:lnTo>
                <a:lnTo>
                  <a:pt x="4234872" y="1472623"/>
                </a:lnTo>
                <a:lnTo>
                  <a:pt x="4237730" y="1608412"/>
                </a:lnTo>
                <a:lnTo>
                  <a:pt x="4240924" y="1741457"/>
                </a:lnTo>
                <a:lnTo>
                  <a:pt x="4245798" y="1873816"/>
                </a:lnTo>
                <a:lnTo>
                  <a:pt x="4251009" y="2004118"/>
                </a:lnTo>
                <a:lnTo>
                  <a:pt x="4255715" y="2131677"/>
                </a:lnTo>
                <a:lnTo>
                  <a:pt x="4263947" y="2285998"/>
                </a:lnTo>
                <a:lnTo>
                  <a:pt x="0" y="2285998"/>
                </a:lnTo>
                <a:close/>
              </a:path>
            </a:pathLst>
          </a:custGeom>
        </p:spPr>
      </p:pic>
      <p:pic>
        <p:nvPicPr>
          <p:cNvPr id="8" name="Picture 7" descr="Map&#10;&#10;Description automatically generated">
            <a:extLst>
              <a:ext uri="{FF2B5EF4-FFF2-40B4-BE49-F238E27FC236}">
                <a16:creationId xmlns:a16="http://schemas.microsoft.com/office/drawing/2014/main" id="{5FA588BA-5998-4ABC-AF3E-D553856DA190}"/>
              </a:ext>
            </a:extLst>
          </p:cNvPr>
          <p:cNvPicPr>
            <a:picLocks noChangeAspect="1"/>
          </p:cNvPicPr>
          <p:nvPr/>
        </p:nvPicPr>
        <p:blipFill rotWithShape="1">
          <a:blip r:embed="rId10">
            <a:extLst>
              <a:ext uri="{28A0092B-C50C-407E-A947-70E740481C1C}">
                <a14:useLocalDpi xmlns:a14="http://schemas.microsoft.com/office/drawing/2010/main" val="0"/>
              </a:ext>
            </a:extLst>
          </a:blip>
          <a:srcRect l="2127" r="-3" b="-3"/>
          <a:stretch/>
        </p:blipFill>
        <p:spPr>
          <a:xfrm>
            <a:off x="3738" y="4568326"/>
            <a:ext cx="4481964" cy="2289675"/>
          </a:xfrm>
          <a:custGeom>
            <a:avLst/>
            <a:gdLst/>
            <a:ahLst/>
            <a:cxnLst/>
            <a:rect l="l" t="t" r="r" b="b"/>
            <a:pathLst>
              <a:path w="4481964" h="2289675">
                <a:moveTo>
                  <a:pt x="0" y="0"/>
                </a:moveTo>
                <a:lnTo>
                  <a:pt x="4263555" y="0"/>
                </a:lnTo>
                <a:lnTo>
                  <a:pt x="4268995" y="101973"/>
                </a:lnTo>
                <a:lnTo>
                  <a:pt x="4283114" y="340631"/>
                </a:lnTo>
                <a:lnTo>
                  <a:pt x="4297906" y="569688"/>
                </a:lnTo>
                <a:lnTo>
                  <a:pt x="4314211" y="786401"/>
                </a:lnTo>
                <a:lnTo>
                  <a:pt x="4331188" y="993513"/>
                </a:lnTo>
                <a:lnTo>
                  <a:pt x="4349509" y="1185537"/>
                </a:lnTo>
                <a:lnTo>
                  <a:pt x="4367495" y="1365902"/>
                </a:lnTo>
                <a:lnTo>
                  <a:pt x="4385480" y="1531866"/>
                </a:lnTo>
                <a:lnTo>
                  <a:pt x="4402457" y="1684113"/>
                </a:lnTo>
                <a:lnTo>
                  <a:pt x="4418594" y="1819216"/>
                </a:lnTo>
                <a:lnTo>
                  <a:pt x="4433890" y="1941288"/>
                </a:lnTo>
                <a:lnTo>
                  <a:pt x="4446665" y="2044158"/>
                </a:lnTo>
                <a:lnTo>
                  <a:pt x="4458767" y="2130569"/>
                </a:lnTo>
                <a:lnTo>
                  <a:pt x="4476081" y="2249213"/>
                </a:lnTo>
                <a:lnTo>
                  <a:pt x="4481964" y="2289675"/>
                </a:lnTo>
                <a:lnTo>
                  <a:pt x="3577807" y="2289675"/>
                </a:lnTo>
                <a:lnTo>
                  <a:pt x="0" y="2289675"/>
                </a:lnTo>
                <a:close/>
              </a:path>
            </a:pathLst>
          </a:custGeom>
        </p:spPr>
      </p:pic>
    </p:spTree>
    <p:extLst>
      <p:ext uri="{BB962C8B-B14F-4D97-AF65-F5344CB8AC3E}">
        <p14:creationId xmlns:p14="http://schemas.microsoft.com/office/powerpoint/2010/main" val="4145148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99" name="Picture 27">
            <a:extLst>
              <a:ext uri="{FF2B5EF4-FFF2-40B4-BE49-F238E27FC236}">
                <a16:creationId xmlns:a16="http://schemas.microsoft.com/office/drawing/2014/main" id="{0F7302AF-86B9-441B-8D24-AC382E2A43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00" name="Picture 29">
            <a:extLst>
              <a:ext uri="{FF2B5EF4-FFF2-40B4-BE49-F238E27FC236}">
                <a16:creationId xmlns:a16="http://schemas.microsoft.com/office/drawing/2014/main" id="{99A2A6C2-D371-4C6B-B50F-CC71C6D0103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01" name="Oval 31">
            <a:extLst>
              <a:ext uri="{FF2B5EF4-FFF2-40B4-BE49-F238E27FC236}">
                <a16:creationId xmlns:a16="http://schemas.microsoft.com/office/drawing/2014/main" id="{5F07A6A6-E44B-411E-AA18-65E481136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02" name="Picture 33">
            <a:extLst>
              <a:ext uri="{FF2B5EF4-FFF2-40B4-BE49-F238E27FC236}">
                <a16:creationId xmlns:a16="http://schemas.microsoft.com/office/drawing/2014/main" id="{8CC3468F-5EED-42B0-8507-F30360E1D51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3" name="Picture 35">
            <a:extLst>
              <a:ext uri="{FF2B5EF4-FFF2-40B4-BE49-F238E27FC236}">
                <a16:creationId xmlns:a16="http://schemas.microsoft.com/office/drawing/2014/main" id="{591711EE-029D-453C-9AE9-E87829F1D3D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04" name="Rectangle 37">
            <a:extLst>
              <a:ext uri="{FF2B5EF4-FFF2-40B4-BE49-F238E27FC236}">
                <a16:creationId xmlns:a16="http://schemas.microsoft.com/office/drawing/2014/main" id="{5D5A8E14-301B-40C0-A174-D2232EF95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5D1005F-C2A6-4F38-9945-DACEF5E44E2A}"/>
              </a:ext>
            </a:extLst>
          </p:cNvPr>
          <p:cNvSpPr>
            <a:spLocks noGrp="1"/>
          </p:cNvSpPr>
          <p:nvPr>
            <p:ph type="title"/>
          </p:nvPr>
        </p:nvSpPr>
        <p:spPr>
          <a:xfrm>
            <a:off x="7400518" y="1447800"/>
            <a:ext cx="4143781" cy="3096987"/>
          </a:xfrm>
        </p:spPr>
        <p:txBody>
          <a:bodyPr vert="horz" lIns="91440" tIns="45720" rIns="91440" bIns="45720" rtlCol="0" anchor="b">
            <a:normAutofit/>
          </a:bodyPr>
          <a:lstStyle/>
          <a:p>
            <a:r>
              <a:rPr lang="en-US" sz="4600"/>
              <a:t>Key Performance Indicators</a:t>
            </a:r>
          </a:p>
        </p:txBody>
      </p:sp>
      <p:sp>
        <p:nvSpPr>
          <p:cNvPr id="105" name="Freeform: Shape 39">
            <a:extLst>
              <a:ext uri="{FF2B5EF4-FFF2-40B4-BE49-F238E27FC236}">
                <a16:creationId xmlns:a16="http://schemas.microsoft.com/office/drawing/2014/main" id="{22AC4D5D-0A9D-43D6-A836-13B38BA13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68960" y="-68960"/>
            <a:ext cx="6858001" cy="6995918"/>
          </a:xfrm>
          <a:custGeom>
            <a:avLst/>
            <a:gdLst>
              <a:gd name="connsiteX0" fmla="*/ 6858001 w 6858001"/>
              <a:gd name="connsiteY0" fmla="*/ 1344715 h 6995918"/>
              <a:gd name="connsiteX1" fmla="*/ 6858001 w 6858001"/>
              <a:gd name="connsiteY1" fmla="*/ 1177 h 6995918"/>
              <a:gd name="connsiteX2" fmla="*/ 6702324 w 6858001"/>
              <a:gd name="connsiteY2" fmla="*/ 26222 h 6995918"/>
              <a:gd name="connsiteX3" fmla="*/ 6547333 w 6858001"/>
              <a:gd name="connsiteY3" fmla="*/ 50091 h 6995918"/>
              <a:gd name="connsiteX4" fmla="*/ 6391657 w 6858001"/>
              <a:gd name="connsiteY4" fmla="*/ 73455 h 6995918"/>
              <a:gd name="connsiteX5" fmla="*/ 6235294 w 6858001"/>
              <a:gd name="connsiteY5" fmla="*/ 93458 h 6995918"/>
              <a:gd name="connsiteX6" fmla="*/ 6079618 w 6858001"/>
              <a:gd name="connsiteY6" fmla="*/ 113629 h 6995918"/>
              <a:gd name="connsiteX7" fmla="*/ 5923255 w 6858001"/>
              <a:gd name="connsiteY7" fmla="*/ 132455 h 6995918"/>
              <a:gd name="connsiteX8" fmla="*/ 5768950 w 6858001"/>
              <a:gd name="connsiteY8" fmla="*/ 148591 h 6995918"/>
              <a:gd name="connsiteX9" fmla="*/ 5612588 w 6858001"/>
              <a:gd name="connsiteY9" fmla="*/ 163887 h 6995918"/>
              <a:gd name="connsiteX10" fmla="*/ 5456911 w 6858001"/>
              <a:gd name="connsiteY10" fmla="*/ 177839 h 6995918"/>
              <a:gd name="connsiteX11" fmla="*/ 5303978 w 6858001"/>
              <a:gd name="connsiteY11" fmla="*/ 189941 h 6995918"/>
              <a:gd name="connsiteX12" fmla="*/ 5148987 w 6858001"/>
              <a:gd name="connsiteY12" fmla="*/ 202044 h 6995918"/>
              <a:gd name="connsiteX13" fmla="*/ 4996054 w 6858001"/>
              <a:gd name="connsiteY13" fmla="*/ 212129 h 6995918"/>
              <a:gd name="connsiteX14" fmla="*/ 4843120 w 6858001"/>
              <a:gd name="connsiteY14" fmla="*/ 220029 h 6995918"/>
              <a:gd name="connsiteX15" fmla="*/ 4690873 w 6858001"/>
              <a:gd name="connsiteY15" fmla="*/ 228266 h 6995918"/>
              <a:gd name="connsiteX16" fmla="*/ 4539997 w 6858001"/>
              <a:gd name="connsiteY16" fmla="*/ 235157 h 6995918"/>
              <a:gd name="connsiteX17" fmla="*/ 4390492 w 6858001"/>
              <a:gd name="connsiteY17" fmla="*/ 240032 h 6995918"/>
              <a:gd name="connsiteX18" fmla="*/ 4240988 w 6858001"/>
              <a:gd name="connsiteY18" fmla="*/ 244234 h 6995918"/>
              <a:gd name="connsiteX19" fmla="*/ 4092855 w 6858001"/>
              <a:gd name="connsiteY19" fmla="*/ 248268 h 6995918"/>
              <a:gd name="connsiteX20" fmla="*/ 3946780 w 6858001"/>
              <a:gd name="connsiteY20" fmla="*/ 250117 h 6995918"/>
              <a:gd name="connsiteX21" fmla="*/ 3800704 w 6858001"/>
              <a:gd name="connsiteY21" fmla="*/ 252134 h 6995918"/>
              <a:gd name="connsiteX22" fmla="*/ 3656686 w 6858001"/>
              <a:gd name="connsiteY22" fmla="*/ 253143 h 6995918"/>
              <a:gd name="connsiteX23" fmla="*/ 3514040 w 6858001"/>
              <a:gd name="connsiteY23" fmla="*/ 252134 h 6995918"/>
              <a:gd name="connsiteX24" fmla="*/ 3372765 w 6858001"/>
              <a:gd name="connsiteY24" fmla="*/ 252134 h 6995918"/>
              <a:gd name="connsiteX25" fmla="*/ 3232862 w 6858001"/>
              <a:gd name="connsiteY25" fmla="*/ 250117 h 6995918"/>
              <a:gd name="connsiteX26" fmla="*/ 3095702 w 6858001"/>
              <a:gd name="connsiteY26" fmla="*/ 247092 h 6995918"/>
              <a:gd name="connsiteX27" fmla="*/ 2959914 w 6858001"/>
              <a:gd name="connsiteY27" fmla="*/ 244234 h 6995918"/>
              <a:gd name="connsiteX28" fmla="*/ 2826868 w 6858001"/>
              <a:gd name="connsiteY28" fmla="*/ 241040 h 6995918"/>
              <a:gd name="connsiteX29" fmla="*/ 2694509 w 6858001"/>
              <a:gd name="connsiteY29" fmla="*/ 236166 h 6995918"/>
              <a:gd name="connsiteX30" fmla="*/ 2564208 w 6858001"/>
              <a:gd name="connsiteY30" fmla="*/ 230955 h 6995918"/>
              <a:gd name="connsiteX31" fmla="*/ 2436649 w 6858001"/>
              <a:gd name="connsiteY31" fmla="*/ 226249 h 6995918"/>
              <a:gd name="connsiteX32" fmla="*/ 2187703 w 6858001"/>
              <a:gd name="connsiteY32" fmla="*/ 212969 h 6995918"/>
              <a:gd name="connsiteX33" fmla="*/ 1949045 w 6858001"/>
              <a:gd name="connsiteY33" fmla="*/ 198850 h 6995918"/>
              <a:gd name="connsiteX34" fmla="*/ 1719988 w 6858001"/>
              <a:gd name="connsiteY34" fmla="*/ 184058 h 6995918"/>
              <a:gd name="connsiteX35" fmla="*/ 1503275 w 6858001"/>
              <a:gd name="connsiteY35" fmla="*/ 167753 h 6995918"/>
              <a:gd name="connsiteX36" fmla="*/ 1296163 w 6858001"/>
              <a:gd name="connsiteY36" fmla="*/ 150776 h 6995918"/>
              <a:gd name="connsiteX37" fmla="*/ 1104139 w 6858001"/>
              <a:gd name="connsiteY37" fmla="*/ 132455 h 6995918"/>
              <a:gd name="connsiteX38" fmla="*/ 923774 w 6858001"/>
              <a:gd name="connsiteY38" fmla="*/ 114469 h 6995918"/>
              <a:gd name="connsiteX39" fmla="*/ 757810 w 6858001"/>
              <a:gd name="connsiteY39" fmla="*/ 96484 h 6995918"/>
              <a:gd name="connsiteX40" fmla="*/ 605563 w 6858001"/>
              <a:gd name="connsiteY40" fmla="*/ 79507 h 6995918"/>
              <a:gd name="connsiteX41" fmla="*/ 470460 w 6858001"/>
              <a:gd name="connsiteY41" fmla="*/ 63370 h 6995918"/>
              <a:gd name="connsiteX42" fmla="*/ 348388 w 6858001"/>
              <a:gd name="connsiteY42" fmla="*/ 48074 h 6995918"/>
              <a:gd name="connsiteX43" fmla="*/ 245518 w 6858001"/>
              <a:gd name="connsiteY43" fmla="*/ 35299 h 6995918"/>
              <a:gd name="connsiteX44" fmla="*/ 159107 w 6858001"/>
              <a:gd name="connsiteY44" fmla="*/ 23197 h 6995918"/>
              <a:gd name="connsiteX45" fmla="*/ 40463 w 6858001"/>
              <a:gd name="connsiteY45" fmla="*/ 5883 h 6995918"/>
              <a:gd name="connsiteX46" fmla="*/ 1 w 6858001"/>
              <a:gd name="connsiteY46" fmla="*/ 0 h 6995918"/>
              <a:gd name="connsiteX47" fmla="*/ 1 w 6858001"/>
              <a:gd name="connsiteY47" fmla="*/ 905354 h 6995918"/>
              <a:gd name="connsiteX48" fmla="*/ 0 w 6858001"/>
              <a:gd name="connsiteY48" fmla="*/ 905354 h 6995918"/>
              <a:gd name="connsiteX49" fmla="*/ 0 w 6858001"/>
              <a:gd name="connsiteY49" fmla="*/ 6995918 h 6995918"/>
              <a:gd name="connsiteX50" fmla="*/ 6858000 w 6858001"/>
              <a:gd name="connsiteY50" fmla="*/ 6995918 h 6995918"/>
              <a:gd name="connsiteX51" fmla="*/ 6858000 w 6858001"/>
              <a:gd name="connsiteY51" fmla="*/ 1344715 h 69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95918">
                <a:moveTo>
                  <a:pt x="6858001" y="1344715"/>
                </a:moveTo>
                <a:lnTo>
                  <a:pt x="6858001" y="1177"/>
                </a:lnTo>
                <a:lnTo>
                  <a:pt x="6702324" y="26222"/>
                </a:lnTo>
                <a:lnTo>
                  <a:pt x="6547333" y="50091"/>
                </a:lnTo>
                <a:lnTo>
                  <a:pt x="6391657" y="73455"/>
                </a:lnTo>
                <a:lnTo>
                  <a:pt x="6235294" y="93458"/>
                </a:lnTo>
                <a:lnTo>
                  <a:pt x="6079618" y="113629"/>
                </a:lnTo>
                <a:lnTo>
                  <a:pt x="5923255" y="132455"/>
                </a:lnTo>
                <a:lnTo>
                  <a:pt x="5768950" y="148591"/>
                </a:lnTo>
                <a:lnTo>
                  <a:pt x="5612588" y="163887"/>
                </a:lnTo>
                <a:lnTo>
                  <a:pt x="5456911" y="177839"/>
                </a:lnTo>
                <a:lnTo>
                  <a:pt x="5303978" y="189941"/>
                </a:lnTo>
                <a:lnTo>
                  <a:pt x="5148987" y="202044"/>
                </a:lnTo>
                <a:lnTo>
                  <a:pt x="4996054" y="212129"/>
                </a:lnTo>
                <a:lnTo>
                  <a:pt x="4843120" y="220029"/>
                </a:lnTo>
                <a:lnTo>
                  <a:pt x="4690873" y="228266"/>
                </a:lnTo>
                <a:lnTo>
                  <a:pt x="4539997" y="235157"/>
                </a:lnTo>
                <a:lnTo>
                  <a:pt x="4390492" y="240032"/>
                </a:lnTo>
                <a:lnTo>
                  <a:pt x="4240988" y="244234"/>
                </a:lnTo>
                <a:lnTo>
                  <a:pt x="4092855" y="248268"/>
                </a:lnTo>
                <a:lnTo>
                  <a:pt x="3946780" y="250117"/>
                </a:lnTo>
                <a:lnTo>
                  <a:pt x="3800704" y="252134"/>
                </a:lnTo>
                <a:lnTo>
                  <a:pt x="3656686" y="253143"/>
                </a:lnTo>
                <a:lnTo>
                  <a:pt x="3514040" y="252134"/>
                </a:lnTo>
                <a:lnTo>
                  <a:pt x="3372765" y="252134"/>
                </a:lnTo>
                <a:lnTo>
                  <a:pt x="3232862" y="250117"/>
                </a:lnTo>
                <a:lnTo>
                  <a:pt x="3095702" y="247092"/>
                </a:lnTo>
                <a:lnTo>
                  <a:pt x="2959914" y="244234"/>
                </a:lnTo>
                <a:lnTo>
                  <a:pt x="2826868" y="241040"/>
                </a:lnTo>
                <a:lnTo>
                  <a:pt x="2694509" y="236166"/>
                </a:lnTo>
                <a:lnTo>
                  <a:pt x="2564208" y="230955"/>
                </a:lnTo>
                <a:lnTo>
                  <a:pt x="2436649" y="226249"/>
                </a:lnTo>
                <a:lnTo>
                  <a:pt x="2187703" y="212969"/>
                </a:lnTo>
                <a:lnTo>
                  <a:pt x="1949045" y="198850"/>
                </a:lnTo>
                <a:lnTo>
                  <a:pt x="1719988" y="184058"/>
                </a:lnTo>
                <a:lnTo>
                  <a:pt x="1503275" y="167753"/>
                </a:lnTo>
                <a:lnTo>
                  <a:pt x="1296163" y="150776"/>
                </a:lnTo>
                <a:lnTo>
                  <a:pt x="1104139" y="132455"/>
                </a:lnTo>
                <a:lnTo>
                  <a:pt x="923774" y="114469"/>
                </a:lnTo>
                <a:lnTo>
                  <a:pt x="757810" y="96484"/>
                </a:lnTo>
                <a:lnTo>
                  <a:pt x="605563" y="79507"/>
                </a:lnTo>
                <a:lnTo>
                  <a:pt x="470460" y="63370"/>
                </a:lnTo>
                <a:lnTo>
                  <a:pt x="348388" y="48074"/>
                </a:lnTo>
                <a:lnTo>
                  <a:pt x="245518" y="35299"/>
                </a:lnTo>
                <a:lnTo>
                  <a:pt x="159107" y="23197"/>
                </a:lnTo>
                <a:lnTo>
                  <a:pt x="40463" y="5883"/>
                </a:lnTo>
                <a:lnTo>
                  <a:pt x="1" y="0"/>
                </a:lnTo>
                <a:lnTo>
                  <a:pt x="1" y="905354"/>
                </a:lnTo>
                <a:lnTo>
                  <a:pt x="0" y="905354"/>
                </a:lnTo>
                <a:lnTo>
                  <a:pt x="0" y="6995918"/>
                </a:lnTo>
                <a:lnTo>
                  <a:pt x="6858000" y="6995918"/>
                </a:lnTo>
                <a:lnTo>
                  <a:pt x="6858000" y="1344715"/>
                </a:lnTo>
                <a:close/>
              </a:path>
            </a:pathLst>
          </a:custGeom>
          <a:solidFill>
            <a:srgbClr val="FFFFFF"/>
          </a:solidFill>
          <a:ln>
            <a:noFill/>
          </a:ln>
        </p:spPr>
      </p:sp>
      <p:pic>
        <p:nvPicPr>
          <p:cNvPr id="4" name="Picture 3" descr="Chart&#10;&#10;Description automatically generated">
            <a:extLst>
              <a:ext uri="{FF2B5EF4-FFF2-40B4-BE49-F238E27FC236}">
                <a16:creationId xmlns:a16="http://schemas.microsoft.com/office/drawing/2014/main" id="{71E48D59-8CF4-4616-8B53-F8F225B2A8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3855" y="696367"/>
            <a:ext cx="5454404" cy="2604477"/>
          </a:xfrm>
          <a:prstGeom prst="rect">
            <a:avLst/>
          </a:prstGeom>
          <a:effectLst/>
        </p:spPr>
      </p:pic>
      <p:sp>
        <p:nvSpPr>
          <p:cNvPr id="106" name="Freeform 27">
            <a:extLst>
              <a:ext uri="{FF2B5EF4-FFF2-40B4-BE49-F238E27FC236}">
                <a16:creationId xmlns:a16="http://schemas.microsoft.com/office/drawing/2014/main" id="{6929218D-E6E8-4BC7-9F4C-397A7FE53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49646"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6" name="Picture 5" descr="Graphical user interface, application&#10;&#10;Description automatically generated">
            <a:extLst>
              <a:ext uri="{FF2B5EF4-FFF2-40B4-BE49-F238E27FC236}">
                <a16:creationId xmlns:a16="http://schemas.microsoft.com/office/drawing/2014/main" id="{67F0E470-2AE9-4D2D-B20D-5249C9781D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3853" y="4197609"/>
            <a:ext cx="2646210" cy="1323105"/>
          </a:xfrm>
          <a:prstGeom prst="rect">
            <a:avLst/>
          </a:prstGeom>
          <a:effectLst/>
        </p:spPr>
      </p:pic>
      <p:pic>
        <p:nvPicPr>
          <p:cNvPr id="8" name="Picture 7" descr="Graphical user interface, application&#10;&#10;Description automatically generated">
            <a:extLst>
              <a:ext uri="{FF2B5EF4-FFF2-40B4-BE49-F238E27FC236}">
                <a16:creationId xmlns:a16="http://schemas.microsoft.com/office/drawing/2014/main" id="{CD59A719-1E75-45DB-9DC0-416FD9E0B2F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48201" y="4207532"/>
            <a:ext cx="2646210" cy="1303258"/>
          </a:xfrm>
          <a:prstGeom prst="rect">
            <a:avLst/>
          </a:prstGeom>
          <a:effectLst/>
        </p:spPr>
      </p:pic>
    </p:spTree>
    <p:extLst>
      <p:ext uri="{BB962C8B-B14F-4D97-AF65-F5344CB8AC3E}">
        <p14:creationId xmlns:p14="http://schemas.microsoft.com/office/powerpoint/2010/main" val="314542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269F8-C125-4079-B409-D28EC37540B5}"/>
              </a:ext>
            </a:extLst>
          </p:cNvPr>
          <p:cNvSpPr>
            <a:spLocks noGrp="1"/>
          </p:cNvSpPr>
          <p:nvPr>
            <p:ph type="title"/>
          </p:nvPr>
        </p:nvSpPr>
        <p:spPr>
          <a:xfrm>
            <a:off x="499807" y="406998"/>
            <a:ext cx="9404723" cy="1400530"/>
          </a:xfrm>
        </p:spPr>
        <p:txBody>
          <a:bodyPr/>
          <a:lstStyle/>
          <a:p>
            <a:r>
              <a:rPr lang="en-US" dirty="0"/>
              <a:t>San Jose 311 </a:t>
            </a:r>
          </a:p>
        </p:txBody>
      </p:sp>
      <p:pic>
        <p:nvPicPr>
          <p:cNvPr id="4" name="Picture 3">
            <a:extLst>
              <a:ext uri="{FF2B5EF4-FFF2-40B4-BE49-F238E27FC236}">
                <a16:creationId xmlns:a16="http://schemas.microsoft.com/office/drawing/2014/main" id="{C2272026-BBD4-4174-BC14-59D9435E00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769" y="2377440"/>
            <a:ext cx="5650065" cy="3230145"/>
          </a:xfrm>
          <a:prstGeom prst="rect">
            <a:avLst/>
          </a:prstGeom>
        </p:spPr>
      </p:pic>
      <p:pic>
        <p:nvPicPr>
          <p:cNvPr id="6" name="Picture 5">
            <a:extLst>
              <a:ext uri="{FF2B5EF4-FFF2-40B4-BE49-F238E27FC236}">
                <a16:creationId xmlns:a16="http://schemas.microsoft.com/office/drawing/2014/main" id="{82F9C047-9D37-4E1E-B667-6977803D75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2749" y="2377440"/>
            <a:ext cx="5627630" cy="3230145"/>
          </a:xfrm>
          <a:prstGeom prst="rect">
            <a:avLst/>
          </a:prstGeom>
        </p:spPr>
      </p:pic>
    </p:spTree>
    <p:extLst>
      <p:ext uri="{BB962C8B-B14F-4D97-AF65-F5344CB8AC3E}">
        <p14:creationId xmlns:p14="http://schemas.microsoft.com/office/powerpoint/2010/main" val="2058915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D4E3FEF9-E55E-43FD-8877-0380BC6EA2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227085" y="368214"/>
            <a:ext cx="6992881" cy="6020312"/>
          </a:xfrm>
          <a:prstGeom prst="rect">
            <a:avLst/>
          </a:prstGeom>
        </p:spPr>
      </p:pic>
      <p:pic>
        <p:nvPicPr>
          <p:cNvPr id="3074" name="Picture 2" descr="Original-Owner 34K-Mile 1979 Volkswagen Beetle Convertible for sale on BaT  Auctions - sold for $14,300 on September 25, 2017 (Lot #6,033) | Bring a  Trailer">
            <a:extLst>
              <a:ext uri="{FF2B5EF4-FFF2-40B4-BE49-F238E27FC236}">
                <a16:creationId xmlns:a16="http://schemas.microsoft.com/office/drawing/2014/main" id="{C5C33825-36B2-4C27-A7C8-B1B04C8BF4F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88108" y="3683171"/>
            <a:ext cx="2781300" cy="16383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191E31F5-780B-4C88-B142-824A091ADA2D}"/>
              </a:ext>
            </a:extLst>
          </p:cNvPr>
          <p:cNvSpPr txBox="1">
            <a:spLocks/>
          </p:cNvSpPr>
          <p:nvPr/>
        </p:nvSpPr>
        <p:spPr>
          <a:xfrm>
            <a:off x="6118002" y="914401"/>
            <a:ext cx="5975727" cy="22682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2400"/>
              </a:spcAft>
              <a:buClr>
                <a:srgbClr val="006480"/>
              </a:buClr>
              <a:buSzTx/>
              <a:buFontTx/>
              <a:buNone/>
              <a:tabLst/>
              <a:defRPr/>
            </a:pPr>
            <a:r>
              <a:rPr kumimoji="0" lang="en-US" sz="4800" b="1" i="1" u="none" strike="noStrike" kern="1200" cap="none" spc="0" normalizeH="0" baseline="0" noProof="0">
                <a:ln>
                  <a:noFill/>
                </a:ln>
                <a:solidFill>
                  <a:srgbClr val="003C49"/>
                </a:solidFill>
                <a:effectLst/>
                <a:uLnTx/>
                <a:uFillTx/>
                <a:latin typeface="+mn-lt"/>
                <a:ea typeface="+mj-ea"/>
                <a:cs typeface="Calibri"/>
              </a:rPr>
              <a:t>What is a ton of trash?</a:t>
            </a:r>
          </a:p>
        </p:txBody>
      </p:sp>
      <p:sp>
        <p:nvSpPr>
          <p:cNvPr id="6" name="Title 1">
            <a:extLst>
              <a:ext uri="{FF2B5EF4-FFF2-40B4-BE49-F238E27FC236}">
                <a16:creationId xmlns:a16="http://schemas.microsoft.com/office/drawing/2014/main" id="{32805BF8-95A5-4C5C-8E2E-E525754B4AC5}"/>
              </a:ext>
            </a:extLst>
          </p:cNvPr>
          <p:cNvSpPr txBox="1">
            <a:spLocks/>
          </p:cNvSpPr>
          <p:nvPr/>
        </p:nvSpPr>
        <p:spPr>
          <a:xfrm>
            <a:off x="7692508" y="2363497"/>
            <a:ext cx="3724258" cy="16383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1200"/>
              </a:spcAft>
              <a:buClr>
                <a:srgbClr val="006480"/>
              </a:buClr>
              <a:buSzTx/>
              <a:buFontTx/>
              <a:buNone/>
              <a:tabLst/>
              <a:defRPr/>
            </a:pPr>
            <a:r>
              <a:rPr kumimoji="0" lang="en-US" b="1" u="none" strike="noStrike" kern="1200" cap="none" spc="0" normalizeH="0" baseline="0" noProof="0">
                <a:ln>
                  <a:noFill/>
                </a:ln>
                <a:solidFill>
                  <a:srgbClr val="782C3A"/>
                </a:solidFill>
                <a:effectLst/>
                <a:uLnTx/>
                <a:uFillTx/>
                <a:latin typeface="Calibri Light" panose="020F0302020204030204"/>
                <a:ea typeface="+mj-ea"/>
                <a:cs typeface="Calibri"/>
              </a:rPr>
              <a:t>1 ton of trash =    1 small vehicle</a:t>
            </a:r>
            <a:endParaRPr kumimoji="0" lang="en-US" b="0" u="none" strike="noStrike" kern="1200" cap="none" spc="0" normalizeH="0" baseline="0" noProof="0">
              <a:ln>
                <a:noFill/>
              </a:ln>
              <a:solidFill>
                <a:srgbClr val="782C3A"/>
              </a:solidFill>
              <a:effectLst/>
              <a:uLnTx/>
              <a:uFillTx/>
              <a:latin typeface="Calibri Light" panose="020F0302020204030204"/>
              <a:ea typeface="+mn-lt"/>
              <a:cs typeface="Calibri" panose="020F0502020204030204"/>
            </a:endParaRPr>
          </a:p>
        </p:txBody>
      </p:sp>
    </p:spTree>
    <p:extLst>
      <p:ext uri="{BB962C8B-B14F-4D97-AF65-F5344CB8AC3E}">
        <p14:creationId xmlns:p14="http://schemas.microsoft.com/office/powerpoint/2010/main" val="1965180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BEC27-8B08-4A4D-B79E-B943CC58058B}"/>
              </a:ext>
            </a:extLst>
          </p:cNvPr>
          <p:cNvSpPr>
            <a:spLocks noGrp="1"/>
          </p:cNvSpPr>
          <p:nvPr>
            <p:ph type="title"/>
          </p:nvPr>
        </p:nvSpPr>
        <p:spPr>
          <a:xfrm>
            <a:off x="646112" y="452718"/>
            <a:ext cx="5629222" cy="1400530"/>
          </a:xfrm>
        </p:spPr>
        <p:txBody>
          <a:bodyPr>
            <a:normAutofit/>
          </a:bodyPr>
          <a:lstStyle/>
          <a:p>
            <a:r>
              <a:rPr lang="en-US"/>
              <a:t>Lessons Learned </a:t>
            </a:r>
          </a:p>
        </p:txBody>
      </p:sp>
      <p:sp>
        <p:nvSpPr>
          <p:cNvPr id="135" name="Freeform: Shape 134">
            <a:extLst>
              <a:ext uri="{FF2B5EF4-FFF2-40B4-BE49-F238E27FC236}">
                <a16:creationId xmlns:a16="http://schemas.microsoft.com/office/drawing/2014/main" id="{B52D69C2-6C47-427C-AE60-582FE30B2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998731" y="664312"/>
            <a:ext cx="6858001" cy="5529377"/>
          </a:xfrm>
          <a:custGeom>
            <a:avLst/>
            <a:gdLst>
              <a:gd name="connsiteX0" fmla="*/ 6858001 w 6858001"/>
              <a:gd name="connsiteY0" fmla="*/ 1177 h 5529377"/>
              <a:gd name="connsiteX1" fmla="*/ 6858001 w 6858001"/>
              <a:gd name="connsiteY1" fmla="*/ 1344715 h 5529377"/>
              <a:gd name="connsiteX2" fmla="*/ 6858000 w 6858001"/>
              <a:gd name="connsiteY2" fmla="*/ 1344715 h 5529377"/>
              <a:gd name="connsiteX3" fmla="*/ 6858000 w 6858001"/>
              <a:gd name="connsiteY3" fmla="*/ 5529377 h 5529377"/>
              <a:gd name="connsiteX4" fmla="*/ 0 w 6858001"/>
              <a:gd name="connsiteY4" fmla="*/ 5529376 h 5529377"/>
              <a:gd name="connsiteX5" fmla="*/ 0 w 6858001"/>
              <a:gd name="connsiteY5" fmla="*/ 891096 h 5529377"/>
              <a:gd name="connsiteX6" fmla="*/ 1 w 6858001"/>
              <a:gd name="connsiteY6" fmla="*/ 891096 h 5529377"/>
              <a:gd name="connsiteX7" fmla="*/ 1 w 6858001"/>
              <a:gd name="connsiteY7" fmla="*/ 0 h 5529377"/>
              <a:gd name="connsiteX8" fmla="*/ 40463 w 6858001"/>
              <a:gd name="connsiteY8" fmla="*/ 5883 h 5529377"/>
              <a:gd name="connsiteX9" fmla="*/ 159107 w 6858001"/>
              <a:gd name="connsiteY9" fmla="*/ 23196 h 5529377"/>
              <a:gd name="connsiteX10" fmla="*/ 245518 w 6858001"/>
              <a:gd name="connsiteY10" fmla="*/ 35299 h 5529377"/>
              <a:gd name="connsiteX11" fmla="*/ 348388 w 6858001"/>
              <a:gd name="connsiteY11" fmla="*/ 48073 h 5529377"/>
              <a:gd name="connsiteX12" fmla="*/ 470460 w 6858001"/>
              <a:gd name="connsiteY12" fmla="*/ 63369 h 5529377"/>
              <a:gd name="connsiteX13" fmla="*/ 605563 w 6858001"/>
              <a:gd name="connsiteY13" fmla="*/ 79506 h 5529377"/>
              <a:gd name="connsiteX14" fmla="*/ 757810 w 6858001"/>
              <a:gd name="connsiteY14" fmla="*/ 96483 h 5529377"/>
              <a:gd name="connsiteX15" fmla="*/ 923774 w 6858001"/>
              <a:gd name="connsiteY15" fmla="*/ 114469 h 5529377"/>
              <a:gd name="connsiteX16" fmla="*/ 1104139 w 6858001"/>
              <a:gd name="connsiteY16" fmla="*/ 132454 h 5529377"/>
              <a:gd name="connsiteX17" fmla="*/ 1296163 w 6858001"/>
              <a:gd name="connsiteY17" fmla="*/ 150776 h 5529377"/>
              <a:gd name="connsiteX18" fmla="*/ 1503275 w 6858001"/>
              <a:gd name="connsiteY18" fmla="*/ 167753 h 5529377"/>
              <a:gd name="connsiteX19" fmla="*/ 1719988 w 6858001"/>
              <a:gd name="connsiteY19" fmla="*/ 184058 h 5529377"/>
              <a:gd name="connsiteX20" fmla="*/ 1949045 w 6858001"/>
              <a:gd name="connsiteY20" fmla="*/ 198849 h 5529377"/>
              <a:gd name="connsiteX21" fmla="*/ 2187703 w 6858001"/>
              <a:gd name="connsiteY21" fmla="*/ 212969 h 5529377"/>
              <a:gd name="connsiteX22" fmla="*/ 2436649 w 6858001"/>
              <a:gd name="connsiteY22" fmla="*/ 226248 h 5529377"/>
              <a:gd name="connsiteX23" fmla="*/ 2564208 w 6858001"/>
              <a:gd name="connsiteY23" fmla="*/ 230955 h 5529377"/>
              <a:gd name="connsiteX24" fmla="*/ 2694509 w 6858001"/>
              <a:gd name="connsiteY24" fmla="*/ 236165 h 5529377"/>
              <a:gd name="connsiteX25" fmla="*/ 2826868 w 6858001"/>
              <a:gd name="connsiteY25" fmla="*/ 241040 h 5529377"/>
              <a:gd name="connsiteX26" fmla="*/ 2959914 w 6858001"/>
              <a:gd name="connsiteY26" fmla="*/ 244234 h 5529377"/>
              <a:gd name="connsiteX27" fmla="*/ 3095702 w 6858001"/>
              <a:gd name="connsiteY27" fmla="*/ 247091 h 5529377"/>
              <a:gd name="connsiteX28" fmla="*/ 3232862 w 6858001"/>
              <a:gd name="connsiteY28" fmla="*/ 250117 h 5529377"/>
              <a:gd name="connsiteX29" fmla="*/ 3372765 w 6858001"/>
              <a:gd name="connsiteY29" fmla="*/ 252134 h 5529377"/>
              <a:gd name="connsiteX30" fmla="*/ 3514040 w 6858001"/>
              <a:gd name="connsiteY30" fmla="*/ 252134 h 5529377"/>
              <a:gd name="connsiteX31" fmla="*/ 3656686 w 6858001"/>
              <a:gd name="connsiteY31" fmla="*/ 253142 h 5529377"/>
              <a:gd name="connsiteX32" fmla="*/ 3800704 w 6858001"/>
              <a:gd name="connsiteY32" fmla="*/ 252134 h 5529377"/>
              <a:gd name="connsiteX33" fmla="*/ 3946780 w 6858001"/>
              <a:gd name="connsiteY33" fmla="*/ 250117 h 5529377"/>
              <a:gd name="connsiteX34" fmla="*/ 4092855 w 6858001"/>
              <a:gd name="connsiteY34" fmla="*/ 248268 h 5529377"/>
              <a:gd name="connsiteX35" fmla="*/ 4240988 w 6858001"/>
              <a:gd name="connsiteY35" fmla="*/ 244234 h 5529377"/>
              <a:gd name="connsiteX36" fmla="*/ 4390492 w 6858001"/>
              <a:gd name="connsiteY36" fmla="*/ 240032 h 5529377"/>
              <a:gd name="connsiteX37" fmla="*/ 4539997 w 6858001"/>
              <a:gd name="connsiteY37" fmla="*/ 235157 h 5529377"/>
              <a:gd name="connsiteX38" fmla="*/ 4690873 w 6858001"/>
              <a:gd name="connsiteY38" fmla="*/ 228266 h 5529377"/>
              <a:gd name="connsiteX39" fmla="*/ 4843120 w 6858001"/>
              <a:gd name="connsiteY39" fmla="*/ 220029 h 5529377"/>
              <a:gd name="connsiteX40" fmla="*/ 4996054 w 6858001"/>
              <a:gd name="connsiteY40" fmla="*/ 212129 h 5529377"/>
              <a:gd name="connsiteX41" fmla="*/ 5148987 w 6858001"/>
              <a:gd name="connsiteY41" fmla="*/ 202044 h 5529377"/>
              <a:gd name="connsiteX42" fmla="*/ 5303978 w 6858001"/>
              <a:gd name="connsiteY42" fmla="*/ 189941 h 5529377"/>
              <a:gd name="connsiteX43" fmla="*/ 5456911 w 6858001"/>
              <a:gd name="connsiteY43" fmla="*/ 177839 h 5529377"/>
              <a:gd name="connsiteX44" fmla="*/ 5612588 w 6858001"/>
              <a:gd name="connsiteY44" fmla="*/ 163887 h 5529377"/>
              <a:gd name="connsiteX45" fmla="*/ 5768950 w 6858001"/>
              <a:gd name="connsiteY45" fmla="*/ 148591 h 5529377"/>
              <a:gd name="connsiteX46" fmla="*/ 5923255 w 6858001"/>
              <a:gd name="connsiteY46" fmla="*/ 132455 h 5529377"/>
              <a:gd name="connsiteX47" fmla="*/ 6079618 w 6858001"/>
              <a:gd name="connsiteY47" fmla="*/ 113629 h 5529377"/>
              <a:gd name="connsiteX48" fmla="*/ 6235294 w 6858001"/>
              <a:gd name="connsiteY48" fmla="*/ 93458 h 5529377"/>
              <a:gd name="connsiteX49" fmla="*/ 6391657 w 6858001"/>
              <a:gd name="connsiteY49" fmla="*/ 73455 h 5529377"/>
              <a:gd name="connsiteX50" fmla="*/ 6547333 w 6858001"/>
              <a:gd name="connsiteY50" fmla="*/ 50091 h 5529377"/>
              <a:gd name="connsiteX51" fmla="*/ 6702324 w 6858001"/>
              <a:gd name="connsiteY51" fmla="*/ 26222 h 552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5529377">
                <a:moveTo>
                  <a:pt x="6858001" y="1177"/>
                </a:moveTo>
                <a:lnTo>
                  <a:pt x="6858001" y="1344715"/>
                </a:lnTo>
                <a:lnTo>
                  <a:pt x="6858000" y="1344715"/>
                </a:lnTo>
                <a:lnTo>
                  <a:pt x="6858000" y="5529377"/>
                </a:lnTo>
                <a:lnTo>
                  <a:pt x="0" y="5529376"/>
                </a:lnTo>
                <a:lnTo>
                  <a:pt x="0" y="891096"/>
                </a:lnTo>
                <a:lnTo>
                  <a:pt x="1" y="891096"/>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8" y="241040"/>
                </a:lnTo>
                <a:lnTo>
                  <a:pt x="2959914" y="244234"/>
                </a:lnTo>
                <a:lnTo>
                  <a:pt x="3095702" y="247091"/>
                </a:lnTo>
                <a:lnTo>
                  <a:pt x="3232862" y="250117"/>
                </a:lnTo>
                <a:lnTo>
                  <a:pt x="3372765" y="252134"/>
                </a:lnTo>
                <a:lnTo>
                  <a:pt x="3514040" y="252134"/>
                </a:lnTo>
                <a:lnTo>
                  <a:pt x="3656686" y="253142"/>
                </a:lnTo>
                <a:lnTo>
                  <a:pt x="3800704" y="252134"/>
                </a:lnTo>
                <a:lnTo>
                  <a:pt x="3946780" y="250117"/>
                </a:lnTo>
                <a:lnTo>
                  <a:pt x="4092855"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solidFill>
            <a:srgbClr val="FFFFFF"/>
          </a:solidFill>
          <a:ln>
            <a:noFill/>
          </a:ln>
        </p:spPr>
      </p:sp>
      <p:sp>
        <p:nvSpPr>
          <p:cNvPr id="137" name="Freeform 7">
            <a:extLst>
              <a:ext uri="{FF2B5EF4-FFF2-40B4-BE49-F238E27FC236}">
                <a16:creationId xmlns:a16="http://schemas.microsoft.com/office/drawing/2014/main" id="{E849FE61-12C4-4A06-A722-B545DE0C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49843"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1026" name="Picture 2">
            <a:extLst>
              <a:ext uri="{FF2B5EF4-FFF2-40B4-BE49-F238E27FC236}">
                <a16:creationId xmlns:a16="http://schemas.microsoft.com/office/drawing/2014/main" id="{4E14CF3A-BF6F-476E-94C7-D2F5401812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7397608" y="317794"/>
            <a:ext cx="4148277" cy="3111206"/>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 name="Rectangle 138">
            <a:extLst>
              <a:ext uri="{FF2B5EF4-FFF2-40B4-BE49-F238E27FC236}">
                <a16:creationId xmlns:a16="http://schemas.microsoft.com/office/drawing/2014/main" id="{7FB12D8C-572F-4417-9FE1-D691A132F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E846B253-810F-4DEA-A3C2-89A2E7A78882}"/>
              </a:ext>
            </a:extLst>
          </p:cNvPr>
          <p:cNvSpPr>
            <a:spLocks noGrp="1"/>
          </p:cNvSpPr>
          <p:nvPr>
            <p:ph idx="1"/>
          </p:nvPr>
        </p:nvSpPr>
        <p:spPr>
          <a:xfrm>
            <a:off x="646112" y="2052918"/>
            <a:ext cx="5628635" cy="4195481"/>
          </a:xfrm>
        </p:spPr>
        <p:txBody>
          <a:bodyPr>
            <a:normAutofit/>
          </a:bodyPr>
          <a:lstStyle/>
          <a:p>
            <a:r>
              <a:rPr lang="en-US" sz="2400" dirty="0"/>
              <a:t>#1 Eradication: Response must happen as soon as possible</a:t>
            </a:r>
          </a:p>
          <a:p>
            <a:r>
              <a:rPr lang="en-US" sz="2400" dirty="0"/>
              <a:t>#2  Education: Seek opportunities for outreach through various channels</a:t>
            </a:r>
          </a:p>
          <a:p>
            <a:r>
              <a:rPr lang="en-US" sz="2400" dirty="0"/>
              <a:t>#3  Enforcement: Increased efforts improves eradication and education efforts</a:t>
            </a:r>
          </a:p>
        </p:txBody>
      </p:sp>
      <p:pic>
        <p:nvPicPr>
          <p:cNvPr id="5" name="Picture 4">
            <a:extLst>
              <a:ext uri="{FF2B5EF4-FFF2-40B4-BE49-F238E27FC236}">
                <a16:creationId xmlns:a16="http://schemas.microsoft.com/office/drawing/2014/main" id="{40ED0C01-19B7-41CC-92A6-594CB739C0B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10800000">
            <a:off x="7397609" y="3587897"/>
            <a:ext cx="4148276" cy="3111206"/>
          </a:xfrm>
          <a:prstGeom prst="rect">
            <a:avLst/>
          </a:prstGeom>
          <a:effectLst/>
        </p:spPr>
      </p:pic>
    </p:spTree>
    <p:extLst>
      <p:ext uri="{BB962C8B-B14F-4D97-AF65-F5344CB8AC3E}">
        <p14:creationId xmlns:p14="http://schemas.microsoft.com/office/powerpoint/2010/main" val="1177237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C0677-4CAC-4F54-A46C-9049ACEEBDA8}"/>
              </a:ext>
            </a:extLst>
          </p:cNvPr>
          <p:cNvSpPr>
            <a:spLocks noGrp="1"/>
          </p:cNvSpPr>
          <p:nvPr>
            <p:ph type="title"/>
          </p:nvPr>
        </p:nvSpPr>
        <p:spPr>
          <a:xfrm>
            <a:off x="543615" y="937937"/>
            <a:ext cx="6371535" cy="2852737"/>
          </a:xfrm>
        </p:spPr>
        <p:txBody>
          <a:bodyPr/>
          <a:lstStyle/>
          <a:p>
            <a:r>
              <a:rPr lang="en-US" sz="2800" b="1" dirty="0">
                <a:solidFill>
                  <a:srgbClr val="C9F3FF"/>
                </a:solidFill>
              </a:rPr>
              <a:t>City of San Jose</a:t>
            </a:r>
            <a:br>
              <a:rPr lang="en-US" sz="2800" b="1" dirty="0">
                <a:solidFill>
                  <a:srgbClr val="C9F3FF"/>
                </a:solidFill>
              </a:rPr>
            </a:br>
            <a:r>
              <a:rPr lang="en-US" sz="2800" b="1" dirty="0">
                <a:solidFill>
                  <a:srgbClr val="C9F3FF"/>
                </a:solidFill>
              </a:rPr>
              <a:t>Beautify SJ </a:t>
            </a:r>
            <a:br>
              <a:rPr lang="en-US" sz="2800" b="1" dirty="0">
                <a:solidFill>
                  <a:srgbClr val="C9F3FF"/>
                </a:solidFill>
              </a:rPr>
            </a:br>
            <a:r>
              <a:rPr lang="en-US" sz="2800" b="1" dirty="0">
                <a:solidFill>
                  <a:srgbClr val="C9F3FF"/>
                </a:solidFill>
              </a:rPr>
              <a:t>RAPID – Removing and Preventing Illegal Dumping</a:t>
            </a:r>
            <a:br>
              <a:rPr lang="en-US" dirty="0">
                <a:cs typeface="Segoe UI Light"/>
              </a:rPr>
            </a:br>
            <a:endParaRPr lang="en-US" dirty="0"/>
          </a:p>
        </p:txBody>
      </p:sp>
      <p:sp>
        <p:nvSpPr>
          <p:cNvPr id="3" name="Text Placeholder 2">
            <a:extLst>
              <a:ext uri="{FF2B5EF4-FFF2-40B4-BE49-F238E27FC236}">
                <a16:creationId xmlns:a16="http://schemas.microsoft.com/office/drawing/2014/main" id="{F04DD7A1-98DB-4637-BBFE-A28195AA4A86}"/>
              </a:ext>
            </a:extLst>
          </p:cNvPr>
          <p:cNvSpPr>
            <a:spLocks noGrp="1"/>
          </p:cNvSpPr>
          <p:nvPr>
            <p:ph type="body" idx="1"/>
          </p:nvPr>
        </p:nvSpPr>
        <p:spPr>
          <a:xfrm>
            <a:off x="543615" y="4980055"/>
            <a:ext cx="11027471" cy="1500187"/>
          </a:xfrm>
        </p:spPr>
        <p:txBody>
          <a:bodyPr>
            <a:normAutofit/>
          </a:bodyPr>
          <a:lstStyle/>
          <a:p>
            <a:r>
              <a:rPr lang="en-US" sz="2200" b="1" kern="0" dirty="0">
                <a:solidFill>
                  <a:srgbClr val="FFFCF3"/>
                </a:solidFill>
                <a:ea typeface="Quattrocento Sans"/>
                <a:cs typeface="Quattrocento Sans"/>
                <a:sym typeface="Quattrocento Sans"/>
              </a:rPr>
              <a:t>Olympia Williams, </a:t>
            </a:r>
            <a:r>
              <a:rPr lang="en-US" sz="2200" kern="0" dirty="0">
                <a:solidFill>
                  <a:srgbClr val="FFFCF3"/>
                </a:solidFill>
                <a:ea typeface="Quattrocento Sans"/>
                <a:cs typeface="Quattrocento Sans"/>
                <a:sym typeface="Quattrocento Sans"/>
              </a:rPr>
              <a:t>BeautifySJ Program Manager – City of San Jose</a:t>
            </a:r>
          </a:p>
          <a:p>
            <a:r>
              <a:rPr lang="en-US" sz="2200" b="1" kern="0" dirty="0">
                <a:solidFill>
                  <a:srgbClr val="FFFCF3"/>
                </a:solidFill>
                <a:ea typeface="Quattrocento Sans"/>
                <a:cs typeface="Quattrocento Sans"/>
                <a:sym typeface="Quattrocento Sans"/>
              </a:rPr>
              <a:t>ED RAMIREZ</a:t>
            </a:r>
            <a:r>
              <a:rPr lang="en-US" sz="2200" kern="0" dirty="0">
                <a:solidFill>
                  <a:srgbClr val="FFFCF3"/>
                </a:solidFill>
                <a:ea typeface="Quattrocento Sans"/>
                <a:cs typeface="Quattrocento Sans"/>
                <a:sym typeface="Quattrocento Sans"/>
              </a:rPr>
              <a:t>, SUPERVISING ENVIRONMENTAL SERVICES SPECIALIST – City of San Jose </a:t>
            </a:r>
          </a:p>
        </p:txBody>
      </p:sp>
      <p:graphicFrame>
        <p:nvGraphicFramePr>
          <p:cNvPr id="4" name="Diagram 3"/>
          <p:cNvGraphicFramePr/>
          <p:nvPr/>
        </p:nvGraphicFramePr>
        <p:xfrm>
          <a:off x="6578929" y="450423"/>
          <a:ext cx="5911071" cy="3827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97973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3C49"/>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E599E74-4EAB-4741-8FED-C76885E663D0}"/>
              </a:ext>
            </a:extLst>
          </p:cNvPr>
          <p:cNvSpPr txBox="1">
            <a:spLocks/>
          </p:cNvSpPr>
          <p:nvPr/>
        </p:nvSpPr>
        <p:spPr>
          <a:xfrm>
            <a:off x="533065" y="217481"/>
            <a:ext cx="424900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5400" b="1" kern="1200" err="1">
                <a:solidFill>
                  <a:srgbClr val="3ABFAD"/>
                </a:solidFill>
                <a:latin typeface="+mj-lt"/>
                <a:ea typeface="+mj-ea"/>
                <a:cs typeface="+mj-cs"/>
              </a:rPr>
              <a:t>BeautifySJ</a:t>
            </a:r>
            <a:endParaRPr lang="en-US" sz="5400" b="1" kern="1200">
              <a:solidFill>
                <a:srgbClr val="3ABFAD"/>
              </a:solidFill>
              <a:latin typeface="+mj-lt"/>
              <a:ea typeface="+mj-ea"/>
              <a:cs typeface="+mj-cs"/>
            </a:endParaRPr>
          </a:p>
        </p:txBody>
      </p:sp>
      <p:sp>
        <p:nvSpPr>
          <p:cNvPr id="9" name="Title 1">
            <a:extLst>
              <a:ext uri="{FF2B5EF4-FFF2-40B4-BE49-F238E27FC236}">
                <a16:creationId xmlns:a16="http://schemas.microsoft.com/office/drawing/2014/main" id="{5AF72397-49C8-4C54-89F4-BCF5E1EFD20F}"/>
              </a:ext>
            </a:extLst>
          </p:cNvPr>
          <p:cNvSpPr txBox="1">
            <a:spLocks/>
          </p:cNvSpPr>
          <p:nvPr/>
        </p:nvSpPr>
        <p:spPr>
          <a:xfrm>
            <a:off x="333224" y="1748031"/>
            <a:ext cx="6200926" cy="3584957"/>
          </a:xfrm>
          <a:prstGeom prst="rect">
            <a:avLst/>
          </a:prstGeom>
        </p:spPr>
        <p:txBody>
          <a:bodyPr vert="horz" lIns="91440" tIns="45720" rIns="91440" bIns="45720" rtlCol="0" anchor="t">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1200"/>
              </a:spcAft>
            </a:pPr>
            <a:r>
              <a:rPr lang="en-US" sz="2400" b="1" dirty="0">
                <a:solidFill>
                  <a:srgbClr val="E2CC6C"/>
                </a:solidFill>
                <a:latin typeface="+mn-lt"/>
                <a:ea typeface="+mn-ea"/>
                <a:cs typeface="+mn-cs"/>
              </a:rPr>
              <a:t>WHAT? </a:t>
            </a:r>
          </a:p>
          <a:p>
            <a:pPr marL="574675" indent="-228600">
              <a:spcAft>
                <a:spcPts val="1200"/>
              </a:spcAft>
              <a:buClr>
                <a:srgbClr val="3ABFAD"/>
              </a:buClr>
              <a:buFont typeface="Arial" panose="020B0604020202020204" pitchFamily="34" charset="0"/>
              <a:buChar char="•"/>
            </a:pPr>
            <a:r>
              <a:rPr lang="en-US" sz="2400" dirty="0">
                <a:latin typeface="+mn-lt"/>
                <a:ea typeface="+mn-ea"/>
                <a:cs typeface="+mn-cs"/>
              </a:rPr>
              <a:t>Address ongoing blight complaints –             litter, trash, illegal dumping, graffiti,                and public property conditions</a:t>
            </a:r>
          </a:p>
          <a:p>
            <a:pPr>
              <a:spcAft>
                <a:spcPts val="1200"/>
              </a:spcAft>
              <a:buClr>
                <a:srgbClr val="E2CC6C"/>
              </a:buClr>
            </a:pPr>
            <a:r>
              <a:rPr lang="en-US" sz="2400" b="1" dirty="0">
                <a:solidFill>
                  <a:srgbClr val="E2CC6C"/>
                </a:solidFill>
                <a:latin typeface="+mn-lt"/>
                <a:ea typeface="+mn-ea"/>
                <a:cs typeface="+mn-cs"/>
              </a:rPr>
              <a:t>WHEN? </a:t>
            </a:r>
            <a:endParaRPr lang="en-US" sz="2400" dirty="0">
              <a:solidFill>
                <a:srgbClr val="E2CC6C"/>
              </a:solidFill>
              <a:latin typeface="+mn-lt"/>
              <a:ea typeface="+mn-ea"/>
              <a:cs typeface="+mn-cs"/>
            </a:endParaRPr>
          </a:p>
          <a:p>
            <a:pPr marL="574675" indent="-228600">
              <a:spcAft>
                <a:spcPts val="1200"/>
              </a:spcAft>
              <a:buClr>
                <a:srgbClr val="3ABFAD"/>
              </a:buClr>
              <a:buFont typeface="Arial" panose="020B0604020202020204" pitchFamily="34" charset="0"/>
              <a:buChar char="•"/>
            </a:pPr>
            <a:r>
              <a:rPr lang="en-US" sz="2400" dirty="0">
                <a:latin typeface="+mn-lt"/>
                <a:ea typeface="+mn-ea"/>
                <a:cs typeface="+mn-cs"/>
              </a:rPr>
              <a:t>Initiative launched February 2017 by Mayor</a:t>
            </a:r>
          </a:p>
          <a:p>
            <a:pPr>
              <a:spcAft>
                <a:spcPts val="1200"/>
              </a:spcAft>
            </a:pPr>
            <a:r>
              <a:rPr lang="en-US" sz="2400" b="1" dirty="0">
                <a:solidFill>
                  <a:srgbClr val="E2CC6C"/>
                </a:solidFill>
                <a:latin typeface="+mn-lt"/>
                <a:ea typeface="+mn-ea"/>
                <a:cs typeface="+mn-cs"/>
              </a:rPr>
              <a:t>HOW? </a:t>
            </a:r>
          </a:p>
          <a:p>
            <a:pPr marL="574675" indent="-228600">
              <a:spcAft>
                <a:spcPts val="1800"/>
              </a:spcAft>
              <a:buClr>
                <a:srgbClr val="3ABFAD"/>
              </a:buClr>
              <a:buFont typeface="Arial" panose="020B0604020202020204" pitchFamily="34" charset="0"/>
              <a:buChar char="•"/>
            </a:pPr>
            <a:r>
              <a:rPr lang="en-US" sz="2400" dirty="0">
                <a:latin typeface="+mn-lt"/>
                <a:ea typeface="+mn-ea"/>
                <a:cs typeface="+mn-cs"/>
              </a:rPr>
              <a:t>Partnering with residents and other government entities</a:t>
            </a:r>
          </a:p>
          <a:p>
            <a:pPr>
              <a:spcAft>
                <a:spcPts val="1200"/>
              </a:spcAft>
              <a:buClr>
                <a:srgbClr val="3ABFAD"/>
              </a:buClr>
            </a:pPr>
            <a:r>
              <a:rPr lang="en-US" sz="2400" b="1" dirty="0">
                <a:solidFill>
                  <a:srgbClr val="E2CC6C"/>
                </a:solidFill>
                <a:latin typeface="+mn-lt"/>
                <a:ea typeface="+mn-ea"/>
                <a:cs typeface="+mn-cs"/>
              </a:rPr>
              <a:t>GOALS?</a:t>
            </a:r>
          </a:p>
          <a:p>
            <a:pPr marL="231775" indent="-228600">
              <a:spcAft>
                <a:spcPts val="1200"/>
              </a:spcAft>
              <a:buClr>
                <a:srgbClr val="3ABFAD"/>
              </a:buClr>
              <a:buFont typeface="Arial" panose="020B0604020202020204" pitchFamily="34" charset="0"/>
              <a:buChar char="•"/>
            </a:pPr>
            <a:endParaRPr lang="en-US" sz="1400" dirty="0">
              <a:latin typeface="+mn-lt"/>
              <a:ea typeface="+mn-ea"/>
              <a:cs typeface="+mn-cs"/>
            </a:endParaRPr>
          </a:p>
          <a:p>
            <a:pPr marL="231775" indent="-228600">
              <a:spcAft>
                <a:spcPts val="1200"/>
              </a:spcAft>
              <a:buClr>
                <a:srgbClr val="E2CC6C"/>
              </a:buClr>
              <a:buFont typeface="Arial" panose="020B0604020202020204" pitchFamily="34" charset="0"/>
              <a:buChar char="•"/>
            </a:pPr>
            <a:endParaRPr lang="en-US" sz="1400" dirty="0">
              <a:latin typeface="+mn-lt"/>
              <a:ea typeface="+mn-ea"/>
              <a:cs typeface="+mn-cs"/>
            </a:endParaRPr>
          </a:p>
          <a:p>
            <a:pPr marL="574675" indent="-228600">
              <a:spcAft>
                <a:spcPts val="1200"/>
              </a:spcAft>
              <a:buClr>
                <a:srgbClr val="E2CC6C"/>
              </a:buClr>
              <a:buFont typeface="Arial" panose="020B0604020202020204" pitchFamily="34" charset="0"/>
              <a:buChar char="•"/>
            </a:pPr>
            <a:endParaRPr lang="en-US" sz="1400" dirty="0">
              <a:latin typeface="+mn-lt"/>
              <a:ea typeface="+mn-ea"/>
              <a:cs typeface="+mn-cs"/>
            </a:endParaRPr>
          </a:p>
          <a:p>
            <a:pPr marL="285750" indent="-228600">
              <a:spcAft>
                <a:spcPts val="2400"/>
              </a:spcAft>
              <a:buFont typeface="Arial" panose="020B0604020202020204" pitchFamily="34" charset="0"/>
              <a:buChar char="•"/>
            </a:pPr>
            <a:endParaRPr lang="en-US" sz="1400" b="1" i="1" dirty="0">
              <a:latin typeface="+mn-lt"/>
              <a:ea typeface="+mn-ea"/>
              <a:cs typeface="+mn-cs"/>
            </a:endParaRPr>
          </a:p>
          <a:p>
            <a:pPr indent="-228600">
              <a:spcAft>
                <a:spcPts val="600"/>
              </a:spcAft>
              <a:buFont typeface="Arial" panose="020B0604020202020204" pitchFamily="34" charset="0"/>
              <a:buChar char="•"/>
            </a:pPr>
            <a:endParaRPr lang="en-US" sz="1400" b="1" dirty="0">
              <a:latin typeface="+mn-lt"/>
              <a:ea typeface="+mn-ea"/>
              <a:cs typeface="+mn-cs"/>
            </a:endParaRPr>
          </a:p>
        </p:txBody>
      </p:sp>
      <p:pic>
        <p:nvPicPr>
          <p:cNvPr id="2" name="Picture 1">
            <a:extLst>
              <a:ext uri="{FF2B5EF4-FFF2-40B4-BE49-F238E27FC236}">
                <a16:creationId xmlns:a16="http://schemas.microsoft.com/office/drawing/2014/main" id="{B43B169C-7E06-464B-B833-B9F93D3409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5201343" y="-23603"/>
            <a:ext cx="6069184"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p:spPr>
      </p:pic>
      <p:pic>
        <p:nvPicPr>
          <p:cNvPr id="3" name="Picture 2">
            <a:extLst>
              <a:ext uri="{FF2B5EF4-FFF2-40B4-BE49-F238E27FC236}">
                <a16:creationId xmlns:a16="http://schemas.microsoft.com/office/drawing/2014/main" id="{405B8479-A852-46EC-86C2-8E566EC5E8C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7190587" y="3124784"/>
            <a:ext cx="5001415"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p:spPr>
      </p:pic>
      <p:sp>
        <p:nvSpPr>
          <p:cNvPr id="8" name="Title 1">
            <a:extLst>
              <a:ext uri="{FF2B5EF4-FFF2-40B4-BE49-F238E27FC236}">
                <a16:creationId xmlns:a16="http://schemas.microsoft.com/office/drawing/2014/main" id="{8D417B25-3ACF-4B7A-8D7C-3E466E07C83E}"/>
              </a:ext>
            </a:extLst>
          </p:cNvPr>
          <p:cNvSpPr txBox="1">
            <a:spLocks/>
          </p:cNvSpPr>
          <p:nvPr/>
        </p:nvSpPr>
        <p:spPr>
          <a:xfrm>
            <a:off x="2088563" y="6066735"/>
            <a:ext cx="2986712" cy="516321"/>
          </a:xfrm>
          <a:prstGeom prst="rect">
            <a:avLst/>
          </a:prstGeom>
        </p:spPr>
        <p:txBody>
          <a:bodyPr vert="horz" lIns="91440" tIns="45720" rIns="91440" bIns="45720" numCol="1"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4675" indent="-342900">
              <a:spcAft>
                <a:spcPts val="1200"/>
              </a:spcAft>
              <a:buClr>
                <a:srgbClr val="3ABFAD"/>
              </a:buClr>
              <a:buFont typeface="Wingdings" panose="05000000000000000000" pitchFamily="2" charset="2"/>
              <a:buChar char="ü"/>
            </a:pPr>
            <a:r>
              <a:rPr lang="en-US" sz="2000">
                <a:latin typeface="+mn-lt"/>
                <a:ea typeface="+mn-ea"/>
                <a:cs typeface="+mn-cs"/>
              </a:rPr>
              <a:t>Sustainable Efforts</a:t>
            </a:r>
          </a:p>
          <a:p>
            <a:pPr marL="231775">
              <a:spcAft>
                <a:spcPts val="1200"/>
              </a:spcAft>
              <a:buClr>
                <a:srgbClr val="E2CC6C"/>
              </a:buClr>
            </a:pPr>
            <a:endParaRPr lang="en-US" sz="2000">
              <a:solidFill>
                <a:schemeClr val="bg1"/>
              </a:solidFill>
              <a:latin typeface="+mn-lt"/>
              <a:ea typeface="+mn-ea"/>
              <a:cs typeface="+mn-cs"/>
            </a:endParaRPr>
          </a:p>
          <a:p>
            <a:pPr marL="574675" indent="-342900">
              <a:spcAft>
                <a:spcPts val="1200"/>
              </a:spcAft>
              <a:buClr>
                <a:srgbClr val="E2CC6C"/>
              </a:buClr>
              <a:buFont typeface="Wingdings" panose="05000000000000000000" pitchFamily="2" charset="2"/>
              <a:buChar char="§"/>
            </a:pPr>
            <a:endParaRPr lang="en-US" sz="2000">
              <a:solidFill>
                <a:schemeClr val="bg1"/>
              </a:solidFill>
              <a:latin typeface="+mn-lt"/>
              <a:ea typeface="+mn-ea"/>
              <a:cs typeface="+mn-cs"/>
            </a:endParaRPr>
          </a:p>
          <a:p>
            <a:pPr marL="285750" algn="r">
              <a:spcAft>
                <a:spcPts val="2400"/>
              </a:spcAft>
            </a:pPr>
            <a:endParaRPr lang="en-US" sz="2000" b="1" i="1">
              <a:solidFill>
                <a:srgbClr val="E2CC6C"/>
              </a:solidFill>
              <a:latin typeface="+mn-lt"/>
              <a:ea typeface="+mn-ea"/>
              <a:cs typeface="Calibri"/>
            </a:endParaRPr>
          </a:p>
          <a:p>
            <a:pPr>
              <a:spcAft>
                <a:spcPts val="600"/>
              </a:spcAft>
            </a:pPr>
            <a:endParaRPr lang="en-US" sz="2000" b="1">
              <a:solidFill>
                <a:srgbClr val="E2CC6C"/>
              </a:solidFill>
              <a:latin typeface="+mn-lt"/>
              <a:ea typeface="+mn-ea"/>
              <a:cs typeface="Calibri"/>
            </a:endParaRPr>
          </a:p>
        </p:txBody>
      </p:sp>
      <p:sp>
        <p:nvSpPr>
          <p:cNvPr id="10" name="Title 1">
            <a:extLst>
              <a:ext uri="{FF2B5EF4-FFF2-40B4-BE49-F238E27FC236}">
                <a16:creationId xmlns:a16="http://schemas.microsoft.com/office/drawing/2014/main" id="{5C541655-7F75-434D-B1CA-9AC1D703A1C2}"/>
              </a:ext>
            </a:extLst>
          </p:cNvPr>
          <p:cNvSpPr txBox="1">
            <a:spLocks/>
          </p:cNvSpPr>
          <p:nvPr/>
        </p:nvSpPr>
        <p:spPr>
          <a:xfrm>
            <a:off x="439018" y="5232216"/>
            <a:ext cx="3536730" cy="589312"/>
          </a:xfrm>
          <a:prstGeom prst="rect">
            <a:avLst/>
          </a:prstGeom>
        </p:spPr>
        <p:txBody>
          <a:bodyPr vert="horz" lIns="91440" tIns="45720" rIns="91440" bIns="45720" numCol="1"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4675" indent="-342900">
              <a:spcAft>
                <a:spcPts val="1200"/>
              </a:spcAft>
              <a:buClr>
                <a:srgbClr val="3ABFAD"/>
              </a:buClr>
              <a:buFont typeface="Wingdings" panose="05000000000000000000" pitchFamily="2" charset="2"/>
              <a:buChar char="ü"/>
            </a:pPr>
            <a:r>
              <a:rPr lang="en-US" sz="2000" dirty="0">
                <a:latin typeface="+mn-lt"/>
                <a:ea typeface="+mn-ea"/>
                <a:cs typeface="+mn-cs"/>
              </a:rPr>
              <a:t>Resident Activation</a:t>
            </a:r>
          </a:p>
          <a:p>
            <a:pPr>
              <a:spcAft>
                <a:spcPts val="600"/>
              </a:spcAft>
            </a:pPr>
            <a:endParaRPr lang="en-US" sz="2000" b="1" dirty="0">
              <a:solidFill>
                <a:srgbClr val="E2CC6C"/>
              </a:solidFill>
              <a:latin typeface="+mn-lt"/>
              <a:ea typeface="+mn-ea"/>
              <a:cs typeface="Calibri"/>
            </a:endParaRPr>
          </a:p>
        </p:txBody>
      </p:sp>
      <p:sp>
        <p:nvSpPr>
          <p:cNvPr id="11" name="Title 1">
            <a:extLst>
              <a:ext uri="{FF2B5EF4-FFF2-40B4-BE49-F238E27FC236}">
                <a16:creationId xmlns:a16="http://schemas.microsoft.com/office/drawing/2014/main" id="{BF4C4D35-6A67-407F-81DE-782F98A219DF}"/>
              </a:ext>
            </a:extLst>
          </p:cNvPr>
          <p:cNvSpPr txBox="1">
            <a:spLocks/>
          </p:cNvSpPr>
          <p:nvPr/>
        </p:nvSpPr>
        <p:spPr>
          <a:xfrm>
            <a:off x="1117206" y="5663366"/>
            <a:ext cx="3197619" cy="589312"/>
          </a:xfrm>
          <a:prstGeom prst="rect">
            <a:avLst/>
          </a:prstGeom>
        </p:spPr>
        <p:txBody>
          <a:bodyPr vert="horz" lIns="91440" tIns="45720" rIns="91440" bIns="45720" numCol="1" rtlCol="0" anchor="t">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4675" indent="-342900">
              <a:spcAft>
                <a:spcPts val="1200"/>
              </a:spcAft>
              <a:buClr>
                <a:srgbClr val="3ABFAD"/>
              </a:buClr>
              <a:buFont typeface="Wingdings" panose="05000000000000000000" pitchFamily="2" charset="2"/>
              <a:buChar char="ü"/>
            </a:pPr>
            <a:r>
              <a:rPr lang="en-US" sz="3200" dirty="0">
                <a:latin typeface="+mn-lt"/>
                <a:ea typeface="+mn-ea"/>
                <a:cs typeface="+mn-cs"/>
              </a:rPr>
              <a:t>Leverage Resources</a:t>
            </a:r>
          </a:p>
          <a:p>
            <a:pPr marL="231775">
              <a:spcAft>
                <a:spcPts val="1200"/>
              </a:spcAft>
              <a:buClr>
                <a:srgbClr val="E2CC6C"/>
              </a:buClr>
            </a:pPr>
            <a:endParaRPr lang="en-US" sz="2000" dirty="0">
              <a:solidFill>
                <a:schemeClr val="bg1"/>
              </a:solidFill>
              <a:latin typeface="+mn-lt"/>
              <a:ea typeface="+mn-ea"/>
              <a:cs typeface="+mn-cs"/>
            </a:endParaRPr>
          </a:p>
          <a:p>
            <a:pPr marL="574675" indent="-342900">
              <a:spcAft>
                <a:spcPts val="1200"/>
              </a:spcAft>
              <a:buClr>
                <a:srgbClr val="E2CC6C"/>
              </a:buClr>
              <a:buFont typeface="Wingdings" panose="05000000000000000000" pitchFamily="2" charset="2"/>
              <a:buChar char="§"/>
            </a:pPr>
            <a:endParaRPr lang="en-US" sz="2000" dirty="0">
              <a:solidFill>
                <a:schemeClr val="bg1"/>
              </a:solidFill>
              <a:latin typeface="+mn-lt"/>
              <a:ea typeface="+mn-ea"/>
              <a:cs typeface="+mn-cs"/>
            </a:endParaRPr>
          </a:p>
          <a:p>
            <a:pPr marL="285750" algn="r">
              <a:spcAft>
                <a:spcPts val="2400"/>
              </a:spcAft>
            </a:pPr>
            <a:endParaRPr lang="en-US" sz="2000" b="1" i="1" dirty="0">
              <a:solidFill>
                <a:srgbClr val="E2CC6C"/>
              </a:solidFill>
              <a:latin typeface="+mn-lt"/>
              <a:ea typeface="+mn-ea"/>
              <a:cs typeface="Calibri"/>
            </a:endParaRPr>
          </a:p>
          <a:p>
            <a:pPr>
              <a:spcAft>
                <a:spcPts val="600"/>
              </a:spcAft>
            </a:pPr>
            <a:endParaRPr lang="en-US" sz="2000" b="1" dirty="0">
              <a:solidFill>
                <a:srgbClr val="E2CC6C"/>
              </a:solidFill>
              <a:latin typeface="+mn-lt"/>
              <a:ea typeface="+mn-ea"/>
              <a:cs typeface="Calibri"/>
            </a:endParaRPr>
          </a:p>
        </p:txBody>
      </p:sp>
    </p:spTree>
    <p:extLst>
      <p:ext uri="{BB962C8B-B14F-4D97-AF65-F5344CB8AC3E}">
        <p14:creationId xmlns:p14="http://schemas.microsoft.com/office/powerpoint/2010/main" val="1298211310"/>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3C4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4C8B6-6761-44D4-80C1-480D2683C41E}"/>
              </a:ext>
            </a:extLst>
          </p:cNvPr>
          <p:cNvSpPr>
            <a:spLocks noGrp="1"/>
          </p:cNvSpPr>
          <p:nvPr>
            <p:ph type="title"/>
          </p:nvPr>
        </p:nvSpPr>
        <p:spPr>
          <a:xfrm>
            <a:off x="4369461" y="2200594"/>
            <a:ext cx="3625850" cy="2456812"/>
          </a:xfrm>
        </p:spPr>
        <p:txBody>
          <a:bodyPr>
            <a:noAutofit/>
          </a:bodyPr>
          <a:lstStyle/>
          <a:p>
            <a:r>
              <a:rPr lang="en-US" sz="2200" b="1">
                <a:solidFill>
                  <a:srgbClr val="E9FAFF"/>
                </a:solidFill>
              </a:rPr>
              <a:t>Initiative has grown to include illegal dumping, graffiti/murals, vehicle abatement, landscape maintenance, encampment management and trash pickup, creek cleanups …</a:t>
            </a:r>
          </a:p>
        </p:txBody>
      </p:sp>
      <p:pic>
        <p:nvPicPr>
          <p:cNvPr id="10" name="Picture 9">
            <a:extLst>
              <a:ext uri="{FF2B5EF4-FFF2-40B4-BE49-F238E27FC236}">
                <a16:creationId xmlns:a16="http://schemas.microsoft.com/office/drawing/2014/main" id="{1AFA0774-DC6C-49EE-81DE-52EF735B21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101"/>
            <a:ext cx="4369482" cy="3421899"/>
          </a:xfrm>
          <a:prstGeom prst="rect">
            <a:avLst/>
          </a:prstGeom>
        </p:spPr>
      </p:pic>
      <p:pic>
        <p:nvPicPr>
          <p:cNvPr id="9" name="Picture 8">
            <a:extLst>
              <a:ext uri="{FF2B5EF4-FFF2-40B4-BE49-F238E27FC236}">
                <a16:creationId xmlns:a16="http://schemas.microsoft.com/office/drawing/2014/main" id="{7B4C3220-782F-4C92-A710-3792E0E4091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949901" y="3407694"/>
            <a:ext cx="4242099" cy="3436102"/>
          </a:xfrm>
          <a:prstGeom prst="rect">
            <a:avLst/>
          </a:prstGeom>
          <a:ln>
            <a:noFill/>
          </a:ln>
        </p:spPr>
      </p:pic>
      <p:pic>
        <p:nvPicPr>
          <p:cNvPr id="12" name="Picture 11">
            <a:extLst>
              <a:ext uri="{FF2B5EF4-FFF2-40B4-BE49-F238E27FC236}">
                <a16:creationId xmlns:a16="http://schemas.microsoft.com/office/drawing/2014/main" id="{F92F42E2-55BF-4EC2-B500-DC61D272625A}"/>
              </a:ext>
            </a:extLst>
          </p:cNvPr>
          <p:cNvPicPr>
            <a:picLocks noChangeAspect="1"/>
          </p:cNvPicPr>
          <p:nvPr/>
        </p:nvPicPr>
        <p:blipFill>
          <a:blip r:embed="rId5"/>
          <a:stretch>
            <a:fillRect/>
          </a:stretch>
        </p:blipFill>
        <p:spPr>
          <a:xfrm>
            <a:off x="7949890" y="-14204"/>
            <a:ext cx="4242110" cy="3436102"/>
          </a:xfrm>
          <a:prstGeom prst="rect">
            <a:avLst/>
          </a:prstGeom>
        </p:spPr>
      </p:pic>
      <p:pic>
        <p:nvPicPr>
          <p:cNvPr id="14" name="Picture 13">
            <a:extLst>
              <a:ext uri="{FF2B5EF4-FFF2-40B4-BE49-F238E27FC236}">
                <a16:creationId xmlns:a16="http://schemas.microsoft.com/office/drawing/2014/main" id="{5960867D-3C8D-4F0E-8794-BD2D8A92176F}"/>
              </a:ext>
            </a:extLst>
          </p:cNvPr>
          <p:cNvPicPr>
            <a:picLocks noChangeAspect="1"/>
          </p:cNvPicPr>
          <p:nvPr/>
        </p:nvPicPr>
        <p:blipFill>
          <a:blip r:embed="rId6"/>
          <a:stretch>
            <a:fillRect/>
          </a:stretch>
        </p:blipFill>
        <p:spPr>
          <a:xfrm>
            <a:off x="0" y="3436100"/>
            <a:ext cx="4369482" cy="3414799"/>
          </a:xfrm>
          <a:prstGeom prst="rect">
            <a:avLst/>
          </a:prstGeom>
        </p:spPr>
      </p:pic>
      <p:pic>
        <p:nvPicPr>
          <p:cNvPr id="1026" name="Picture 2">
            <a:extLst>
              <a:ext uri="{FF2B5EF4-FFF2-40B4-BE49-F238E27FC236}">
                <a16:creationId xmlns:a16="http://schemas.microsoft.com/office/drawing/2014/main" id="{B1DDE00D-A99F-4DA1-AEAD-866E663C7E6C}"/>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369483" y="1"/>
            <a:ext cx="3580396" cy="21934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3FF82F7-2B27-4BE1-9FBD-F59E829D7C0C}"/>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369483" y="4650304"/>
            <a:ext cx="3580396" cy="2193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73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4CD2B-6C28-48DF-BB8A-0DE7C02DFBE7}"/>
              </a:ext>
            </a:extLst>
          </p:cNvPr>
          <p:cNvSpPr>
            <a:spLocks noGrp="1"/>
          </p:cNvSpPr>
          <p:nvPr>
            <p:ph type="title"/>
          </p:nvPr>
        </p:nvSpPr>
        <p:spPr>
          <a:xfrm>
            <a:off x="416959" y="158078"/>
            <a:ext cx="10842919" cy="689648"/>
          </a:xfrm>
        </p:spPr>
        <p:txBody>
          <a:bodyPr>
            <a:normAutofit/>
          </a:bodyPr>
          <a:lstStyle/>
          <a:p>
            <a:r>
              <a:rPr lang="en-US" sz="2800" b="1" dirty="0">
                <a:solidFill>
                  <a:schemeClr val="bg1"/>
                </a:solidFill>
                <a:cs typeface="Segoe UI Light"/>
              </a:rPr>
              <a:t>Scoping the Encampment and Illegal Dumping Challenges</a:t>
            </a:r>
            <a:endParaRPr lang="en-US" sz="2800" b="1" dirty="0">
              <a:solidFill>
                <a:schemeClr val="bg1"/>
              </a:solidFill>
            </a:endParaRPr>
          </a:p>
        </p:txBody>
      </p:sp>
      <p:pic>
        <p:nvPicPr>
          <p:cNvPr id="12" name="Picture 11"/>
          <p:cNvPicPr>
            <a:picLocks noChangeAspect="1"/>
          </p:cNvPicPr>
          <p:nvPr/>
        </p:nvPicPr>
        <p:blipFill rotWithShape="1">
          <a:blip r:embed="rId3"/>
          <a:srcRect l="33143" t="18332" r="32573" b="16116"/>
          <a:stretch/>
        </p:blipFill>
        <p:spPr>
          <a:xfrm>
            <a:off x="843466" y="1479311"/>
            <a:ext cx="4808329" cy="5224391"/>
          </a:xfrm>
          <a:prstGeom prst="rect">
            <a:avLst/>
          </a:prstGeom>
        </p:spPr>
      </p:pic>
      <p:pic>
        <p:nvPicPr>
          <p:cNvPr id="18" name="Picture 17"/>
          <p:cNvPicPr>
            <a:picLocks noChangeAspect="1"/>
          </p:cNvPicPr>
          <p:nvPr/>
        </p:nvPicPr>
        <p:blipFill rotWithShape="1">
          <a:blip r:embed="rId4"/>
          <a:srcRect l="32698" t="17826" r="32850" b="12453"/>
          <a:stretch/>
        </p:blipFill>
        <p:spPr>
          <a:xfrm>
            <a:off x="6296990" y="1479311"/>
            <a:ext cx="4744201" cy="5220062"/>
          </a:xfrm>
          <a:prstGeom prst="rect">
            <a:avLst/>
          </a:prstGeom>
        </p:spPr>
      </p:pic>
      <p:pic>
        <p:nvPicPr>
          <p:cNvPr id="29" name="Picture 28"/>
          <p:cNvPicPr>
            <a:picLocks noChangeAspect="1"/>
          </p:cNvPicPr>
          <p:nvPr/>
        </p:nvPicPr>
        <p:blipFill rotWithShape="1">
          <a:blip r:embed="rId4"/>
          <a:srcRect l="31748" t="6405" r="31479" b="83745"/>
          <a:stretch/>
        </p:blipFill>
        <p:spPr>
          <a:xfrm>
            <a:off x="7269481" y="1508193"/>
            <a:ext cx="2423160" cy="365098"/>
          </a:xfrm>
          <a:prstGeom prst="rect">
            <a:avLst/>
          </a:prstGeom>
        </p:spPr>
      </p:pic>
      <p:pic>
        <p:nvPicPr>
          <p:cNvPr id="3" name="Picture 2"/>
          <p:cNvPicPr>
            <a:picLocks noChangeAspect="1"/>
          </p:cNvPicPr>
          <p:nvPr/>
        </p:nvPicPr>
        <p:blipFill rotWithShape="1">
          <a:blip r:embed="rId5"/>
          <a:srcRect l="3792" t="-3176" r="4034"/>
          <a:stretch/>
        </p:blipFill>
        <p:spPr>
          <a:xfrm>
            <a:off x="1855433" y="1517200"/>
            <a:ext cx="2373020" cy="347084"/>
          </a:xfrm>
          <a:prstGeom prst="rect">
            <a:avLst/>
          </a:prstGeom>
        </p:spPr>
      </p:pic>
    </p:spTree>
    <p:extLst>
      <p:ext uri="{BB962C8B-B14F-4D97-AF65-F5344CB8AC3E}">
        <p14:creationId xmlns:p14="http://schemas.microsoft.com/office/powerpoint/2010/main" val="4050451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3">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44CD2B-6C28-48DF-BB8A-0DE7C02DFBE7}"/>
              </a:ext>
            </a:extLst>
          </p:cNvPr>
          <p:cNvSpPr>
            <a:spLocks noGrp="1"/>
          </p:cNvSpPr>
          <p:nvPr>
            <p:ph type="title"/>
          </p:nvPr>
        </p:nvSpPr>
        <p:spPr>
          <a:xfrm>
            <a:off x="648931" y="629266"/>
            <a:ext cx="4166510" cy="1622321"/>
          </a:xfrm>
        </p:spPr>
        <p:txBody>
          <a:bodyPr vert="horz" lIns="91440" tIns="45720" rIns="91440" bIns="45720" rtlCol="0" anchor="t">
            <a:normAutofit/>
          </a:bodyPr>
          <a:lstStyle/>
          <a:p>
            <a:pPr>
              <a:lnSpc>
                <a:spcPct val="90000"/>
              </a:lnSpc>
            </a:pPr>
            <a:r>
              <a:rPr lang="en-US" sz="2600" b="0" i="0" kern="1200" dirty="0">
                <a:solidFill>
                  <a:srgbClr val="EBEBEB"/>
                </a:solidFill>
                <a:latin typeface="+mj-lt"/>
                <a:ea typeface="+mj-ea"/>
                <a:cs typeface="+mj-cs"/>
              </a:rPr>
              <a:t>Scoping the Encampment and Illegal Dumping Challenges</a:t>
            </a:r>
          </a:p>
        </p:txBody>
      </p:sp>
      <p:sp>
        <p:nvSpPr>
          <p:cNvPr id="23"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24" name="Freeform: Shape 17">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pic>
        <p:nvPicPr>
          <p:cNvPr id="3" name="Picture 2"/>
          <p:cNvPicPr>
            <a:picLocks noChangeAspect="1"/>
          </p:cNvPicPr>
          <p:nvPr/>
        </p:nvPicPr>
        <p:blipFill rotWithShape="1">
          <a:blip r:embed="rId3"/>
          <a:srcRect l="32935" t="18551" r="33233" b="13188"/>
          <a:stretch/>
        </p:blipFill>
        <p:spPr>
          <a:xfrm>
            <a:off x="6368292" y="647698"/>
            <a:ext cx="4901288" cy="5562601"/>
          </a:xfrm>
          <a:prstGeom prst="rect">
            <a:avLst/>
          </a:prstGeom>
          <a:effectLst/>
        </p:spPr>
      </p:pic>
      <p:sp>
        <p:nvSpPr>
          <p:cNvPr id="25" name="Rectangle 19">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9" name="TextBox 8"/>
          <p:cNvSpPr txBox="1"/>
          <p:nvPr/>
        </p:nvSpPr>
        <p:spPr>
          <a:xfrm>
            <a:off x="648931" y="2424880"/>
            <a:ext cx="4166509" cy="3785419"/>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spcBef>
                <a:spcPts val="1000"/>
              </a:spcBef>
              <a:buClr>
                <a:schemeClr val="bg2">
                  <a:lumMod val="40000"/>
                  <a:lumOff val="60000"/>
                </a:schemeClr>
              </a:buClr>
              <a:buSzPct val="80000"/>
              <a:buFont typeface="Wingdings 3" charset="2"/>
              <a:buChar char=""/>
            </a:pPr>
            <a:endParaRPr lang="en-US" dirty="0">
              <a:solidFill>
                <a:srgbClr val="EBEBEB"/>
              </a:solidFill>
              <a:latin typeface="+mj-lt"/>
              <a:ea typeface="+mj-ea"/>
              <a:cs typeface="+mj-cs"/>
            </a:endParaRPr>
          </a:p>
          <a:p>
            <a:pPr>
              <a:spcBef>
                <a:spcPts val="1000"/>
              </a:spcBef>
              <a:buClr>
                <a:schemeClr val="bg2">
                  <a:lumMod val="40000"/>
                  <a:lumOff val="60000"/>
                </a:schemeClr>
              </a:buClr>
              <a:buSzPct val="80000"/>
              <a:buFont typeface="Wingdings 3" charset="2"/>
              <a:buChar char=""/>
            </a:pPr>
            <a:r>
              <a:rPr lang="en-US" dirty="0">
                <a:solidFill>
                  <a:srgbClr val="EBEBEB"/>
                </a:solidFill>
                <a:latin typeface="+mj-lt"/>
                <a:ea typeface="+mj-ea"/>
                <a:cs typeface="+mj-cs"/>
              </a:rPr>
              <a:t>The problems intersect yet are distinct. </a:t>
            </a:r>
          </a:p>
          <a:p>
            <a:pPr>
              <a:spcBef>
                <a:spcPts val="1000"/>
              </a:spcBef>
              <a:buClr>
                <a:schemeClr val="bg2">
                  <a:lumMod val="40000"/>
                  <a:lumOff val="60000"/>
                </a:schemeClr>
              </a:buClr>
              <a:buSzPct val="80000"/>
              <a:buFont typeface="Wingdings 3" charset="2"/>
              <a:buChar char=""/>
            </a:pPr>
            <a:r>
              <a:rPr lang="en-US" dirty="0">
                <a:solidFill>
                  <a:srgbClr val="EBEBEB"/>
                </a:solidFill>
                <a:latin typeface="+mj-lt"/>
                <a:ea typeface="+mj-ea"/>
                <a:cs typeface="+mj-cs"/>
              </a:rPr>
              <a:t>They are individually complex, widespread, and touch every part of City.</a:t>
            </a:r>
          </a:p>
          <a:p>
            <a:pPr>
              <a:spcBef>
                <a:spcPts val="1000"/>
              </a:spcBef>
              <a:buClr>
                <a:schemeClr val="bg2">
                  <a:lumMod val="40000"/>
                  <a:lumOff val="60000"/>
                </a:schemeClr>
              </a:buClr>
              <a:buSzPct val="80000"/>
              <a:buFont typeface="Wingdings 3" charset="2"/>
              <a:buChar char=""/>
            </a:pPr>
            <a:r>
              <a:rPr lang="en-US" dirty="0">
                <a:solidFill>
                  <a:srgbClr val="EBEBEB"/>
                </a:solidFill>
                <a:latin typeface="+mj-lt"/>
                <a:ea typeface="+mj-ea"/>
                <a:cs typeface="+mj-cs"/>
              </a:rPr>
              <a:t>Limited resources creates service gaps, requires prioritized response, and results in poor conditions.</a:t>
            </a:r>
          </a:p>
          <a:p>
            <a:pPr>
              <a:spcBef>
                <a:spcPts val="1000"/>
              </a:spcBef>
              <a:buClr>
                <a:schemeClr val="bg2">
                  <a:lumMod val="40000"/>
                  <a:lumOff val="60000"/>
                </a:schemeClr>
              </a:buClr>
              <a:buSzPct val="80000"/>
              <a:buFont typeface="Wingdings 3" charset="2"/>
              <a:buChar char=""/>
            </a:pPr>
            <a:endParaRPr lang="en-US" dirty="0">
              <a:solidFill>
                <a:srgbClr val="EBEBEB"/>
              </a:solidFill>
              <a:latin typeface="+mj-lt"/>
              <a:ea typeface="+mj-ea"/>
              <a:cs typeface="+mj-cs"/>
            </a:endParaRPr>
          </a:p>
          <a:p>
            <a:pPr marL="576263" indent="-287338">
              <a:spcBef>
                <a:spcPts val="1000"/>
              </a:spcBef>
              <a:buClr>
                <a:schemeClr val="bg2">
                  <a:lumMod val="40000"/>
                  <a:lumOff val="60000"/>
                </a:schemeClr>
              </a:buClr>
              <a:buSzPct val="80000"/>
              <a:buFont typeface="Wingdings 3" charset="2"/>
              <a:buChar char=""/>
            </a:pPr>
            <a:endParaRPr lang="en-US" dirty="0">
              <a:solidFill>
                <a:srgbClr val="EBEBEB"/>
              </a:solidFill>
              <a:latin typeface="+mj-lt"/>
              <a:ea typeface="+mj-ea"/>
              <a:cs typeface="+mj-cs"/>
            </a:endParaRPr>
          </a:p>
        </p:txBody>
      </p:sp>
    </p:spTree>
    <p:extLst>
      <p:ext uri="{BB962C8B-B14F-4D97-AF65-F5344CB8AC3E}">
        <p14:creationId xmlns:p14="http://schemas.microsoft.com/office/powerpoint/2010/main" val="2377691772"/>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95E460-5BCD-4D6D-8CC9-2D81041B1C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9023" y="106865"/>
            <a:ext cx="11593954" cy="6644269"/>
          </a:xfrm>
          <a:prstGeom prst="rect">
            <a:avLst/>
          </a:prstGeom>
        </p:spPr>
      </p:pic>
    </p:spTree>
    <p:extLst>
      <p:ext uri="{BB962C8B-B14F-4D97-AF65-F5344CB8AC3E}">
        <p14:creationId xmlns:p14="http://schemas.microsoft.com/office/powerpoint/2010/main" val="3772189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8220" y="1801944"/>
            <a:ext cx="5951412" cy="2092881"/>
          </a:xfrm>
          <a:prstGeom prst="rect">
            <a:avLst/>
          </a:prstGeom>
          <a:noFill/>
        </p:spPr>
        <p:txBody>
          <a:bodyPr wrap="square" rtlCol="0">
            <a:spAutoFit/>
          </a:bodyPr>
          <a:lstStyle/>
          <a:p>
            <a:pPr marL="44450" marR="0" lvl="0" algn="l" defTabSz="914400" rtl="0" eaLnBrk="1" fontAlgn="auto" latinLnBrk="0" hangingPunct="1">
              <a:lnSpc>
                <a:spcPct val="100000"/>
              </a:lnSpc>
              <a:spcAft>
                <a:spcPts val="1200"/>
              </a:spcAft>
              <a:buClr>
                <a:srgbClr val="0078B2"/>
              </a:buClr>
              <a:buSzPct val="80000"/>
              <a:tabLst/>
              <a:defRPr/>
            </a:pPr>
            <a:r>
              <a:rPr kumimoji="0" lang="en-US" sz="4000" b="1" u="none" strike="noStrike" kern="1200" cap="none" spc="0" normalizeH="0" baseline="0" noProof="0" dirty="0">
                <a:ln>
                  <a:noFill/>
                </a:ln>
                <a:solidFill>
                  <a:schemeClr val="bg1"/>
                </a:solidFill>
                <a:effectLst/>
                <a:uLnTx/>
                <a:uFillTx/>
                <a:ea typeface="+mn-ea"/>
                <a:cs typeface="+mn-cs"/>
              </a:rPr>
              <a:t>RAPID</a:t>
            </a:r>
            <a:r>
              <a:rPr kumimoji="0" lang="en-US" sz="4000" b="1" i="0" u="none" strike="noStrike" kern="1200" cap="none" spc="0" normalizeH="0" baseline="0" noProof="0" dirty="0">
                <a:ln>
                  <a:noFill/>
                </a:ln>
                <a:solidFill>
                  <a:schemeClr val="bg1"/>
                </a:solidFill>
                <a:effectLst/>
                <a:uLnTx/>
                <a:uFillTx/>
                <a:ea typeface="+mn-ea"/>
                <a:cs typeface="+mn-cs"/>
              </a:rPr>
              <a:t> ILLEGAL DUMPING PROGRAM</a:t>
            </a:r>
          </a:p>
          <a:p>
            <a:pPr marL="684213" marR="0" lvl="1" indent="-336550" algn="l" defTabSz="914400" rtl="0" eaLnBrk="1" fontAlgn="auto" latinLnBrk="0" hangingPunct="1">
              <a:lnSpc>
                <a:spcPct val="100000"/>
              </a:lnSpc>
              <a:spcAft>
                <a:spcPts val="600"/>
              </a:spcAft>
              <a:buClr>
                <a:srgbClr val="AF7F4B"/>
              </a:buClr>
              <a:buSzPct val="120000"/>
              <a:buFont typeface="Arial" panose="020B0604020202020204" pitchFamily="34" charset="0"/>
              <a:buChar char="•"/>
              <a:tabLst/>
              <a:defRPr/>
            </a:pPr>
            <a:endParaRPr kumimoji="0" lang="en-US" sz="4000" b="0" i="0" u="none" strike="noStrike" kern="1200" cap="none" spc="0" normalizeH="0" baseline="0" noProof="0" dirty="0">
              <a:ln>
                <a:noFill/>
              </a:ln>
              <a:solidFill>
                <a:schemeClr val="bg1"/>
              </a:solidFill>
              <a:effectLst/>
              <a:uLnTx/>
              <a:uFillTx/>
            </a:endParaRPr>
          </a:p>
        </p:txBody>
      </p:sp>
      <p:graphicFrame>
        <p:nvGraphicFramePr>
          <p:cNvPr id="6" name="Diagram 5"/>
          <p:cNvGraphicFramePr/>
          <p:nvPr>
            <p:extLst>
              <p:ext uri="{D42A27DB-BD31-4B8C-83A1-F6EECF244321}">
                <p14:modId xmlns:p14="http://schemas.microsoft.com/office/powerpoint/2010/main" val="347765277"/>
              </p:ext>
            </p:extLst>
          </p:nvPr>
        </p:nvGraphicFramePr>
        <p:xfrm>
          <a:off x="4846320" y="745131"/>
          <a:ext cx="8061812" cy="53173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06044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47" name="Picture 12">
            <a:extLst>
              <a:ext uri="{FF2B5EF4-FFF2-40B4-BE49-F238E27FC236}">
                <a16:creationId xmlns:a16="http://schemas.microsoft.com/office/drawing/2014/main" id="{94DDC893-E5EF-4CDE-B040-BA5B53AADD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48" name="Picture 14">
            <a:extLst>
              <a:ext uri="{FF2B5EF4-FFF2-40B4-BE49-F238E27FC236}">
                <a16:creationId xmlns:a16="http://schemas.microsoft.com/office/drawing/2014/main" id="{85F1A06D-D369-4974-8208-56120C5E7A9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49" name="Oval 16">
            <a:extLst>
              <a:ext uri="{FF2B5EF4-FFF2-40B4-BE49-F238E27FC236}">
                <a16:creationId xmlns:a16="http://schemas.microsoft.com/office/drawing/2014/main" id="{DAD27A50-88D7-4E2A-8488-F2879768A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50" name="Picture 18">
            <a:extLst>
              <a:ext uri="{FF2B5EF4-FFF2-40B4-BE49-F238E27FC236}">
                <a16:creationId xmlns:a16="http://schemas.microsoft.com/office/drawing/2014/main" id="{A47C6ACD-2325-48C6-B9F3-C21563A05E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51" name="Picture 20">
            <a:extLst>
              <a:ext uri="{FF2B5EF4-FFF2-40B4-BE49-F238E27FC236}">
                <a16:creationId xmlns:a16="http://schemas.microsoft.com/office/drawing/2014/main" id="{1081DF83-4F35-4560-87E6-0DE8AAAC33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52" name="Rectangle 22">
            <a:extLst>
              <a:ext uri="{FF2B5EF4-FFF2-40B4-BE49-F238E27FC236}">
                <a16:creationId xmlns:a16="http://schemas.microsoft.com/office/drawing/2014/main" id="{7C704F0F-1CD8-4DC1-AEE9-225958232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264C8B6-6761-44D4-80C1-480D2683C41E}"/>
              </a:ext>
            </a:extLst>
          </p:cNvPr>
          <p:cNvSpPr>
            <a:spLocks noGrp="1"/>
          </p:cNvSpPr>
          <p:nvPr>
            <p:ph type="title"/>
          </p:nvPr>
        </p:nvSpPr>
        <p:spPr>
          <a:xfrm>
            <a:off x="8176923" y="1004894"/>
            <a:ext cx="3342459" cy="3329581"/>
          </a:xfrm>
        </p:spPr>
        <p:txBody>
          <a:bodyPr vert="horz" lIns="91440" tIns="45720" rIns="91440" bIns="45720" rtlCol="0" anchor="b">
            <a:normAutofit/>
          </a:bodyPr>
          <a:lstStyle/>
          <a:p>
            <a:pPr>
              <a:lnSpc>
                <a:spcPct val="90000"/>
              </a:lnSpc>
            </a:pPr>
            <a:br>
              <a:rPr lang="en-US" sz="3800" dirty="0"/>
            </a:br>
            <a:r>
              <a:rPr lang="en-US" sz="3800" dirty="0"/>
              <a:t>“Data gives a bird’s eye view of what is going on”</a:t>
            </a:r>
          </a:p>
        </p:txBody>
      </p:sp>
      <p:pic>
        <p:nvPicPr>
          <p:cNvPr id="6" name="Picture 5">
            <a:extLst>
              <a:ext uri="{FF2B5EF4-FFF2-40B4-BE49-F238E27FC236}">
                <a16:creationId xmlns:a16="http://schemas.microsoft.com/office/drawing/2014/main" id="{87AD4084-F69F-448D-A7DB-7C30C1D3D67A}"/>
              </a:ext>
            </a:extLst>
          </p:cNvPr>
          <p:cNvPicPr>
            <a:picLocks noChangeAspect="1"/>
          </p:cNvPicPr>
          <p:nvPr/>
        </p:nvPicPr>
        <p:blipFill rotWithShape="1">
          <a:blip r:embed="rId8">
            <a:extLst>
              <a:ext uri="{28A0092B-C50C-407E-A947-70E740481C1C}">
                <a14:useLocalDpi xmlns:a14="http://schemas.microsoft.com/office/drawing/2010/main" val="0"/>
              </a:ext>
            </a:extLst>
          </a:blip>
          <a:srcRect t="21016" r="2" b="25890"/>
          <a:stretch/>
        </p:blipFill>
        <p:spPr>
          <a:xfrm rot="10800000">
            <a:off x="607848" y="609601"/>
            <a:ext cx="6946290" cy="2766059"/>
          </a:xfrm>
          <a:prstGeom prst="rect">
            <a:avLst/>
          </a:prstGeom>
          <a:effectLst>
            <a:outerShdw blurRad="50800" dist="38100" dir="5400000" algn="t" rotWithShape="0">
              <a:prstClr val="black">
                <a:alpha val="43000"/>
              </a:prstClr>
            </a:outerShdw>
          </a:effectLst>
        </p:spPr>
      </p:pic>
      <p:pic>
        <p:nvPicPr>
          <p:cNvPr id="8" name="Picture 7" descr="A picture containing ground, outdoor, construction, old&#10;&#10;Description automatically generated">
            <a:extLst>
              <a:ext uri="{FF2B5EF4-FFF2-40B4-BE49-F238E27FC236}">
                <a16:creationId xmlns:a16="http://schemas.microsoft.com/office/drawing/2014/main" id="{A1536ECE-B9FE-4C95-B41D-0FCCEE79ABC1}"/>
              </a:ext>
            </a:extLst>
          </p:cNvPr>
          <p:cNvPicPr>
            <a:picLocks noChangeAspect="1"/>
          </p:cNvPicPr>
          <p:nvPr/>
        </p:nvPicPr>
        <p:blipFill rotWithShape="1">
          <a:blip r:embed="rId9">
            <a:extLst>
              <a:ext uri="{28A0092B-C50C-407E-A947-70E740481C1C}">
                <a14:useLocalDpi xmlns:a14="http://schemas.microsoft.com/office/drawing/2010/main" val="0"/>
              </a:ext>
            </a:extLst>
          </a:blip>
          <a:srcRect t="16849" r="2" b="30058"/>
          <a:stretch/>
        </p:blipFill>
        <p:spPr>
          <a:xfrm>
            <a:off x="607848" y="3482341"/>
            <a:ext cx="6946290" cy="2766057"/>
          </a:xfrm>
          <a:prstGeom prst="rect">
            <a:avLst/>
          </a:prstGeom>
          <a:effectLst>
            <a:outerShdw blurRad="50800" dist="38100" dir="5400000" algn="t" rotWithShape="0">
              <a:prstClr val="black">
                <a:alpha val="43000"/>
              </a:prstClr>
            </a:outerShdw>
          </a:effectLst>
        </p:spPr>
      </p:pic>
      <p:sp>
        <p:nvSpPr>
          <p:cNvPr id="4" name="Title 1">
            <a:extLst>
              <a:ext uri="{FF2B5EF4-FFF2-40B4-BE49-F238E27FC236}">
                <a16:creationId xmlns:a16="http://schemas.microsoft.com/office/drawing/2014/main" id="{BB4D6E4B-1250-453E-A171-207B4F7B5840}"/>
              </a:ext>
            </a:extLst>
          </p:cNvPr>
          <p:cNvSpPr txBox="1">
            <a:spLocks/>
          </p:cNvSpPr>
          <p:nvPr/>
        </p:nvSpPr>
        <p:spPr>
          <a:xfrm>
            <a:off x="294184" y="5454032"/>
            <a:ext cx="6252666" cy="1226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600" b="1" dirty="0">
              <a:solidFill>
                <a:srgbClr val="3ABFAD"/>
              </a:solidFill>
            </a:endParaRPr>
          </a:p>
        </p:txBody>
      </p:sp>
    </p:spTree>
    <p:extLst>
      <p:ext uri="{BB962C8B-B14F-4D97-AF65-F5344CB8AC3E}">
        <p14:creationId xmlns:p14="http://schemas.microsoft.com/office/powerpoint/2010/main" val="2441472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81" name="Picture 80">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83" name="Picture 82">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85" name="Oval 84">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87" name="Picture 86">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89" name="Picture 88">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91" name="Rectangle 90">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93" name="Rectangle 92">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7" name="Title 1">
            <a:extLst>
              <a:ext uri="{FF2B5EF4-FFF2-40B4-BE49-F238E27FC236}">
                <a16:creationId xmlns:a16="http://schemas.microsoft.com/office/drawing/2014/main" id="{E18FBE96-194D-40FF-90D4-3F852C4B3B9F}"/>
              </a:ext>
            </a:extLst>
          </p:cNvPr>
          <p:cNvSpPr txBox="1">
            <a:spLocks/>
          </p:cNvSpPr>
          <p:nvPr/>
        </p:nvSpPr>
        <p:spPr>
          <a:xfrm>
            <a:off x="648930" y="629266"/>
            <a:ext cx="6188190" cy="162232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spcAft>
                <a:spcPts val="600"/>
              </a:spcAft>
            </a:pPr>
            <a:r>
              <a:rPr lang="en-US" sz="4200" dirty="0">
                <a:solidFill>
                  <a:srgbClr val="EBEBEB"/>
                </a:solidFill>
              </a:rPr>
              <a:t>Utilizing data to make resource decisions</a:t>
            </a:r>
          </a:p>
        </p:txBody>
      </p:sp>
      <p:sp>
        <p:nvSpPr>
          <p:cNvPr id="49" name="Title 1">
            <a:extLst>
              <a:ext uri="{FF2B5EF4-FFF2-40B4-BE49-F238E27FC236}">
                <a16:creationId xmlns:a16="http://schemas.microsoft.com/office/drawing/2014/main" id="{D8E5692F-6075-4CF2-AB57-9233090C4670}"/>
              </a:ext>
            </a:extLst>
          </p:cNvPr>
          <p:cNvSpPr txBox="1">
            <a:spLocks/>
          </p:cNvSpPr>
          <p:nvPr/>
        </p:nvSpPr>
        <p:spPr>
          <a:xfrm>
            <a:off x="648930" y="2438400"/>
            <a:ext cx="6188189" cy="3785419"/>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98195" marR="0" lvl="0" indent="-228600" defTabSz="457200" fontAlgn="auto">
              <a:spcBef>
                <a:spcPts val="1000"/>
              </a:spcBef>
              <a:buClr>
                <a:schemeClr val="bg2">
                  <a:lumMod val="40000"/>
                  <a:lumOff val="60000"/>
                </a:schemeClr>
              </a:buClr>
              <a:buSzPct val="80000"/>
              <a:buFont typeface="Wingdings 3" charset="2"/>
              <a:buChar char=""/>
              <a:tabLst/>
              <a:defRPr/>
            </a:pPr>
            <a:r>
              <a:rPr kumimoji="0" lang="en-US" sz="2800" u="none" strike="noStrike" cap="none" spc="0" normalizeH="0" baseline="0" noProof="0">
                <a:ln>
                  <a:noFill/>
                </a:ln>
                <a:solidFill>
                  <a:srgbClr val="FFFFFF"/>
                </a:solidFill>
                <a:effectLst/>
                <a:uLnTx/>
                <a:uFillTx/>
              </a:rPr>
              <a:t>Identify hot spots, trends, seasons</a:t>
            </a:r>
          </a:p>
          <a:p>
            <a:pPr marL="798195" marR="0" lvl="0" indent="-228600" defTabSz="457200" fontAlgn="auto">
              <a:spcBef>
                <a:spcPts val="1000"/>
              </a:spcBef>
              <a:buClr>
                <a:schemeClr val="bg2">
                  <a:lumMod val="40000"/>
                  <a:lumOff val="60000"/>
                </a:schemeClr>
              </a:buClr>
              <a:buSzPct val="80000"/>
              <a:buFont typeface="Wingdings 3" charset="2"/>
              <a:buChar char=""/>
              <a:tabLst/>
              <a:defRPr/>
            </a:pPr>
            <a:r>
              <a:rPr lang="en-US" sz="2800">
                <a:solidFill>
                  <a:srgbClr val="FFFFFF"/>
                </a:solidFill>
              </a:rPr>
              <a:t>Create operational objectives, plans, schedules, zones</a:t>
            </a:r>
          </a:p>
          <a:p>
            <a:pPr marL="798195" marR="0" lvl="0" indent="-228600" defTabSz="457200" fontAlgn="auto">
              <a:spcBef>
                <a:spcPts val="1000"/>
              </a:spcBef>
              <a:buClr>
                <a:schemeClr val="bg2">
                  <a:lumMod val="40000"/>
                  <a:lumOff val="60000"/>
                </a:schemeClr>
              </a:buClr>
              <a:buSzPct val="80000"/>
              <a:buFont typeface="Wingdings 3" charset="2"/>
              <a:buChar char=""/>
              <a:tabLst/>
              <a:defRPr/>
            </a:pPr>
            <a:r>
              <a:rPr kumimoji="0" lang="en-US" sz="2800" u="none" strike="noStrike" cap="none" spc="0" normalizeH="0" baseline="0" noProof="0">
                <a:ln>
                  <a:noFill/>
                </a:ln>
                <a:solidFill>
                  <a:srgbClr val="FFFFFF"/>
                </a:solidFill>
                <a:effectLst/>
                <a:uLnTx/>
                <a:uFillTx/>
              </a:rPr>
              <a:t>Key performance indicators</a:t>
            </a:r>
          </a:p>
          <a:p>
            <a:pPr marL="798195" marR="0" lvl="0" indent="-228600" defTabSz="457200" fontAlgn="auto">
              <a:spcBef>
                <a:spcPts val="1000"/>
              </a:spcBef>
              <a:buClr>
                <a:schemeClr val="bg2">
                  <a:lumMod val="40000"/>
                  <a:lumOff val="60000"/>
                </a:schemeClr>
              </a:buClr>
              <a:buSzPct val="80000"/>
              <a:buFont typeface="Wingdings 3" charset="2"/>
              <a:buChar char=""/>
              <a:tabLst/>
              <a:defRPr/>
            </a:pPr>
            <a:r>
              <a:rPr kumimoji="0" lang="en-US" sz="2800" u="none" strike="noStrike" cap="none" spc="0" normalizeH="0" baseline="0" noProof="0">
                <a:ln>
                  <a:noFill/>
                </a:ln>
                <a:solidFill>
                  <a:srgbClr val="FFFFFF"/>
                </a:solidFill>
                <a:effectLst/>
                <a:uLnTx/>
                <a:uFillTx/>
              </a:rPr>
              <a:t>Budget, staffing, equipment</a:t>
            </a:r>
          </a:p>
          <a:p>
            <a:pPr marL="798195" marR="0" lvl="0" indent="-228600" defTabSz="457200" fontAlgn="auto">
              <a:spcBef>
                <a:spcPts val="1000"/>
              </a:spcBef>
              <a:buClr>
                <a:schemeClr val="bg2">
                  <a:lumMod val="40000"/>
                  <a:lumOff val="60000"/>
                </a:schemeClr>
              </a:buClr>
              <a:buSzPct val="80000"/>
              <a:buFont typeface="Wingdings 3" charset="2"/>
              <a:buChar char=""/>
              <a:tabLst/>
              <a:defRPr/>
            </a:pPr>
            <a:r>
              <a:rPr kumimoji="0" lang="en-US" sz="2800" u="none" strike="noStrike" cap="none" spc="0" normalizeH="0" baseline="0" noProof="0">
                <a:ln>
                  <a:noFill/>
                </a:ln>
                <a:solidFill>
                  <a:srgbClr val="FFFFFF"/>
                </a:solidFill>
                <a:effectLst/>
                <a:uLnTx/>
                <a:uFillTx/>
              </a:rPr>
              <a:t>Outreach</a:t>
            </a:r>
          </a:p>
        </p:txBody>
      </p:sp>
      <p:sp>
        <p:nvSpPr>
          <p:cNvPr id="103"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87AD4084-F69F-448D-A7DB-7C30C1D3D67A}"/>
              </a:ext>
            </a:extLst>
          </p:cNvPr>
          <p:cNvPicPr>
            <a:picLocks noChangeAspect="1"/>
          </p:cNvPicPr>
          <p:nvPr/>
        </p:nvPicPr>
        <p:blipFill rotWithShape="1">
          <a:blip r:embed="rId8">
            <a:extLst>
              <a:ext uri="{28A0092B-C50C-407E-A947-70E740481C1C}">
                <a14:useLocalDpi xmlns:a14="http://schemas.microsoft.com/office/drawing/2010/main" val="0"/>
              </a:ext>
            </a:extLst>
          </a:blip>
          <a:srcRect r="-1" b="7860"/>
          <a:stretch/>
        </p:blipFill>
        <p:spPr>
          <a:xfrm>
            <a:off x="7230352" y="2"/>
            <a:ext cx="4962068" cy="3428999"/>
          </a:xfrm>
          <a:custGeom>
            <a:avLst/>
            <a:gdLst/>
            <a:ahLst/>
            <a:cxnLst/>
            <a:rect l="l" t="t" r="r" b="b"/>
            <a:pathLst>
              <a:path w="4962068" h="3428999">
                <a:moveTo>
                  <a:pt x="0" y="0"/>
                </a:moveTo>
                <a:lnTo>
                  <a:pt x="1343538" y="0"/>
                </a:lnTo>
                <a:lnTo>
                  <a:pt x="1343538" y="1"/>
                </a:lnTo>
                <a:lnTo>
                  <a:pt x="4962068" y="1"/>
                </a:lnTo>
                <a:lnTo>
                  <a:pt x="4962067" y="3428999"/>
                </a:lnTo>
                <a:lnTo>
                  <a:pt x="250957" y="3428999"/>
                </a:lnTo>
                <a:lnTo>
                  <a:pt x="250957" y="3343961"/>
                </a:lnTo>
                <a:lnTo>
                  <a:pt x="251965" y="3201315"/>
                </a:lnTo>
                <a:lnTo>
                  <a:pt x="250957" y="3057297"/>
                </a:lnTo>
                <a:lnTo>
                  <a:pt x="248940" y="2911221"/>
                </a:lnTo>
                <a:lnTo>
                  <a:pt x="247091" y="2765146"/>
                </a:lnTo>
                <a:lnTo>
                  <a:pt x="243057" y="2617013"/>
                </a:lnTo>
                <a:lnTo>
                  <a:pt x="238855" y="2467509"/>
                </a:lnTo>
                <a:lnTo>
                  <a:pt x="233980" y="2318004"/>
                </a:lnTo>
                <a:lnTo>
                  <a:pt x="227089" y="2167128"/>
                </a:lnTo>
                <a:lnTo>
                  <a:pt x="218852" y="2014881"/>
                </a:lnTo>
                <a:lnTo>
                  <a:pt x="210952" y="1861947"/>
                </a:lnTo>
                <a:lnTo>
                  <a:pt x="200867" y="1709014"/>
                </a:lnTo>
                <a:lnTo>
                  <a:pt x="188764" y="1554023"/>
                </a:lnTo>
                <a:lnTo>
                  <a:pt x="176662" y="1401090"/>
                </a:lnTo>
                <a:lnTo>
                  <a:pt x="162710" y="1245413"/>
                </a:lnTo>
                <a:lnTo>
                  <a:pt x="147414" y="1089051"/>
                </a:lnTo>
                <a:lnTo>
                  <a:pt x="131278" y="934746"/>
                </a:lnTo>
                <a:lnTo>
                  <a:pt x="112452" y="778383"/>
                </a:lnTo>
                <a:lnTo>
                  <a:pt x="92281" y="622707"/>
                </a:lnTo>
                <a:lnTo>
                  <a:pt x="72278" y="466344"/>
                </a:lnTo>
                <a:lnTo>
                  <a:pt x="48914" y="310668"/>
                </a:lnTo>
                <a:lnTo>
                  <a:pt x="25045" y="155677"/>
                </a:lnTo>
                <a:close/>
              </a:path>
            </a:pathLst>
          </a:custGeom>
        </p:spPr>
      </p:pic>
      <p:pic>
        <p:nvPicPr>
          <p:cNvPr id="8" name="Picture 7">
            <a:extLst>
              <a:ext uri="{FF2B5EF4-FFF2-40B4-BE49-F238E27FC236}">
                <a16:creationId xmlns:a16="http://schemas.microsoft.com/office/drawing/2014/main" id="{A1536ECE-B9FE-4C95-B41D-0FCCEE79ABC1}"/>
              </a:ext>
            </a:extLst>
          </p:cNvPr>
          <p:cNvPicPr>
            <a:picLocks noChangeAspect="1"/>
          </p:cNvPicPr>
          <p:nvPr/>
        </p:nvPicPr>
        <p:blipFill rotWithShape="1">
          <a:blip r:embed="rId9">
            <a:extLst>
              <a:ext uri="{28A0092B-C50C-407E-A947-70E740481C1C}">
                <a14:useLocalDpi xmlns:a14="http://schemas.microsoft.com/office/drawing/2010/main" val="0"/>
              </a:ext>
            </a:extLst>
          </a:blip>
          <a:srcRect t="2700" r="-1" b="5182"/>
          <a:stretch/>
        </p:blipFill>
        <p:spPr>
          <a:xfrm>
            <a:off x="7228756" y="3428997"/>
            <a:ext cx="4963244" cy="3429002"/>
          </a:xfrm>
          <a:custGeom>
            <a:avLst/>
            <a:gdLst/>
            <a:ahLst/>
            <a:cxnLst/>
            <a:rect l="l" t="t" r="r" b="b"/>
            <a:pathLst>
              <a:path w="4963244" h="3429002">
                <a:moveTo>
                  <a:pt x="252134" y="0"/>
                </a:moveTo>
                <a:lnTo>
                  <a:pt x="4963244" y="0"/>
                </a:lnTo>
                <a:lnTo>
                  <a:pt x="4963244" y="3429002"/>
                </a:lnTo>
                <a:lnTo>
                  <a:pt x="900697" y="3429002"/>
                </a:lnTo>
                <a:lnTo>
                  <a:pt x="900697" y="3429001"/>
                </a:lnTo>
                <a:lnTo>
                  <a:pt x="0" y="3429001"/>
                </a:lnTo>
                <a:lnTo>
                  <a:pt x="5883" y="3388539"/>
                </a:lnTo>
                <a:lnTo>
                  <a:pt x="23196" y="3269895"/>
                </a:lnTo>
                <a:lnTo>
                  <a:pt x="35299" y="3183484"/>
                </a:lnTo>
                <a:lnTo>
                  <a:pt x="48073" y="3080614"/>
                </a:lnTo>
                <a:lnTo>
                  <a:pt x="63369" y="2958542"/>
                </a:lnTo>
                <a:lnTo>
                  <a:pt x="79506" y="2823439"/>
                </a:lnTo>
                <a:lnTo>
                  <a:pt x="96483" y="2671192"/>
                </a:lnTo>
                <a:lnTo>
                  <a:pt x="114469" y="2505228"/>
                </a:lnTo>
                <a:lnTo>
                  <a:pt x="132454" y="2324863"/>
                </a:lnTo>
                <a:lnTo>
                  <a:pt x="150776" y="2132839"/>
                </a:lnTo>
                <a:lnTo>
                  <a:pt x="167753" y="1925727"/>
                </a:lnTo>
                <a:lnTo>
                  <a:pt x="184058" y="1709014"/>
                </a:lnTo>
                <a:lnTo>
                  <a:pt x="198849" y="1479957"/>
                </a:lnTo>
                <a:lnTo>
                  <a:pt x="212969" y="1241299"/>
                </a:lnTo>
                <a:lnTo>
                  <a:pt x="226248" y="992353"/>
                </a:lnTo>
                <a:lnTo>
                  <a:pt x="230955" y="864794"/>
                </a:lnTo>
                <a:lnTo>
                  <a:pt x="236165" y="734493"/>
                </a:lnTo>
                <a:lnTo>
                  <a:pt x="241040" y="602134"/>
                </a:lnTo>
                <a:lnTo>
                  <a:pt x="244234" y="469088"/>
                </a:lnTo>
                <a:lnTo>
                  <a:pt x="247091" y="333300"/>
                </a:lnTo>
                <a:lnTo>
                  <a:pt x="250117" y="196140"/>
                </a:lnTo>
                <a:lnTo>
                  <a:pt x="252134" y="56237"/>
                </a:lnTo>
                <a:close/>
              </a:path>
            </a:pathLst>
          </a:custGeom>
        </p:spPr>
      </p:pic>
      <p:sp>
        <p:nvSpPr>
          <p:cNvPr id="4" name="Title 1">
            <a:extLst>
              <a:ext uri="{FF2B5EF4-FFF2-40B4-BE49-F238E27FC236}">
                <a16:creationId xmlns:a16="http://schemas.microsoft.com/office/drawing/2014/main" id="{BB4D6E4B-1250-453E-A171-207B4F7B5840}"/>
              </a:ext>
            </a:extLst>
          </p:cNvPr>
          <p:cNvSpPr txBox="1">
            <a:spLocks/>
          </p:cNvSpPr>
          <p:nvPr/>
        </p:nvSpPr>
        <p:spPr>
          <a:xfrm>
            <a:off x="294184" y="5454032"/>
            <a:ext cx="6252666" cy="1226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600" b="1" dirty="0">
              <a:solidFill>
                <a:srgbClr val="3ABFAD"/>
              </a:solidFill>
            </a:endParaRPr>
          </a:p>
        </p:txBody>
      </p:sp>
    </p:spTree>
    <p:extLst>
      <p:ext uri="{BB962C8B-B14F-4D97-AF65-F5344CB8AC3E}">
        <p14:creationId xmlns:p14="http://schemas.microsoft.com/office/powerpoint/2010/main" val="214422931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18ECE886E2AD34BB2A57BC8BE5F9249" ma:contentTypeVersion="10" ma:contentTypeDescription="Create a new document." ma:contentTypeScope="" ma:versionID="0c6bd2f71d5480e123b605cdc27e895f">
  <xsd:schema xmlns:xsd="http://www.w3.org/2001/XMLSchema" xmlns:xs="http://www.w3.org/2001/XMLSchema" xmlns:p="http://schemas.microsoft.com/office/2006/metadata/properties" xmlns:ns2="9ee614e0-892c-4ec7-9914-85661597e191" xmlns:ns3="27517cfb-8734-46d4-b613-170f5f4f7055" targetNamespace="http://schemas.microsoft.com/office/2006/metadata/properties" ma:root="true" ma:fieldsID="85b53c95dbe68f94a466a7dcc9ba4857" ns2:_="" ns3:_="">
    <xsd:import namespace="9ee614e0-892c-4ec7-9914-85661597e191"/>
    <xsd:import namespace="27517cfb-8734-46d4-b613-170f5f4f705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e614e0-892c-4ec7-9914-85661597e19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7517cfb-8734-46d4-b613-170f5f4f7055"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9ee614e0-892c-4ec7-9914-85661597e191">
      <UserInfo>
        <DisplayName>Scott, Rick</DisplayName>
        <AccountId>67</AccountId>
        <AccountType/>
      </UserInfo>
      <UserInfo>
        <DisplayName>Ortbal, Jim</DisplayName>
        <AccountId>47</AccountId>
        <AccountType/>
      </UserInfo>
      <UserInfo>
        <DisplayName>Heyne, Colin</DisplayName>
        <AccountId>194</AccountId>
        <AccountType/>
      </UserInfo>
      <UserInfo>
        <DisplayName>Hoshii, Heather</DisplayName>
        <AccountId>1713</AccountId>
        <AccountType/>
      </UserInfo>
      <UserInfo>
        <DisplayName>Williams, Olympia</DisplayName>
        <AccountId>1129</AccountId>
        <AccountType/>
      </UserInfo>
      <UserInfo>
        <DisplayName>Rufino, Neil</DisplayName>
        <AccountId>58</AccountId>
        <AccountType/>
      </UserInfo>
      <UserInfo>
        <DisplayName>Hamilton, Peter</DisplayName>
        <AccountId>28</AccountId>
        <AccountType/>
      </UserInfo>
      <UserInfo>
        <DisplayName>Schmanek, Gloria</DisplayName>
        <AccountId>83</AccountId>
        <AccountType/>
      </UserInfo>
      <UserInfo>
        <DisplayName>Scott, Jeff</DisplayName>
        <AccountId>354</AccountId>
        <AccountType/>
      </UserInfo>
    </SharedWithUsers>
  </documentManagement>
</p:properties>
</file>

<file path=customXml/itemProps1.xml><?xml version="1.0" encoding="utf-8"?>
<ds:datastoreItem xmlns:ds="http://schemas.openxmlformats.org/officeDocument/2006/customXml" ds:itemID="{7BC924D6-5765-4986-A31D-4217E6F1711A}">
  <ds:schemaRefs>
    <ds:schemaRef ds:uri="http://schemas.microsoft.com/sharepoint/v3/contenttype/forms"/>
  </ds:schemaRefs>
</ds:datastoreItem>
</file>

<file path=customXml/itemProps2.xml><?xml version="1.0" encoding="utf-8"?>
<ds:datastoreItem xmlns:ds="http://schemas.openxmlformats.org/officeDocument/2006/customXml" ds:itemID="{78D3E521-0D89-4574-9C5F-CA797A034671}"/>
</file>

<file path=customXml/itemProps3.xml><?xml version="1.0" encoding="utf-8"?>
<ds:datastoreItem xmlns:ds="http://schemas.openxmlformats.org/officeDocument/2006/customXml" ds:itemID="{DCF09C2A-FB92-44B0-B615-CFC60DD3C784}">
  <ds:schemaRefs>
    <ds:schemaRef ds:uri="http://schemas.microsoft.com/office/2006/documentManagement/types"/>
    <ds:schemaRef ds:uri="http://purl.org/dc/dcmitype/"/>
    <ds:schemaRef ds:uri="fb3531a2-b71c-4163-9b8f-c0c22907220f"/>
    <ds:schemaRef ds:uri="http://schemas.microsoft.com/office/2006/metadata/properties"/>
    <ds:schemaRef ds:uri="http://www.w3.org/XML/1998/namespace"/>
    <ds:schemaRef ds:uri="http://purl.org/dc/terms/"/>
    <ds:schemaRef ds:uri="http://schemas.openxmlformats.org/package/2006/metadata/core-properties"/>
    <ds:schemaRef ds:uri="http://purl.org/dc/elements/1.1/"/>
    <ds:schemaRef ds:uri="http://schemas.microsoft.com/office/infopath/2007/PartnerControls"/>
    <ds:schemaRef ds:uri="9a8053d0-713c-413b-8dbd-d3ee601b7628"/>
  </ds:schemaRefs>
</ds:datastoreItem>
</file>

<file path=docProps/app.xml><?xml version="1.0" encoding="utf-8"?>
<Properties xmlns="http://schemas.openxmlformats.org/officeDocument/2006/extended-properties" xmlns:vt="http://schemas.openxmlformats.org/officeDocument/2006/docPropsVTypes">
  <TotalTime>745</TotalTime>
  <Words>1534</Words>
  <Application>Microsoft Office PowerPoint</Application>
  <PresentationFormat>Widescreen</PresentationFormat>
  <Paragraphs>112</Paragraphs>
  <Slides>15</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Calibri Light</vt:lpstr>
      <vt:lpstr>Century Gothic</vt:lpstr>
      <vt:lpstr>Times New Roman</vt:lpstr>
      <vt:lpstr>Wingdings</vt:lpstr>
      <vt:lpstr>Wingdings 3</vt:lpstr>
      <vt:lpstr>Ion</vt:lpstr>
      <vt:lpstr>  City of San Jose Beautify SJ  RAPID – Removing and Preventing Illegal Dumping Inaugural Statewide Illegal Dumping Conference April 21-23, 2021 Olympia Williams, City of San Jose Ed Ramirez, City of San Jose</vt:lpstr>
      <vt:lpstr>PowerPoint Presentation</vt:lpstr>
      <vt:lpstr>Initiative has grown to include illegal dumping, graffiti/murals, vehicle abatement, landscape maintenance, encampment management and trash pickup, creek cleanups …</vt:lpstr>
      <vt:lpstr>Scoping the Encampment and Illegal Dumping Challenges</vt:lpstr>
      <vt:lpstr>Scoping the Encampment and Illegal Dumping Challenges</vt:lpstr>
      <vt:lpstr>PowerPoint Presentation</vt:lpstr>
      <vt:lpstr>PowerPoint Presentation</vt:lpstr>
      <vt:lpstr> “Data gives a bird’s eye view of what is going on”</vt:lpstr>
      <vt:lpstr>PowerPoint Presentation</vt:lpstr>
      <vt:lpstr>GIS Mapping</vt:lpstr>
      <vt:lpstr>Key Performance Indicators</vt:lpstr>
      <vt:lpstr>San Jose 311 </vt:lpstr>
      <vt:lpstr>PowerPoint Presentation</vt:lpstr>
      <vt:lpstr>Lessons Learned </vt:lpstr>
      <vt:lpstr>City of San Jose Beautify SJ  RAPID – Removing and Preventing Illegal Dumping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City of San Jose Beautify SJ  RAPID – Removing and Preventing Illegal Dumping Inaugural Statewide Illegal Dumping Conference April 21-23, 2021</dc:title>
  <dc:creator>Ramirez, Ed</dc:creator>
  <cp:lastModifiedBy>Ramirez, Ed</cp:lastModifiedBy>
  <cp:revision>99</cp:revision>
  <dcterms:created xsi:type="dcterms:W3CDTF">2021-04-12T21:24:34Z</dcterms:created>
  <dcterms:modified xsi:type="dcterms:W3CDTF">2021-04-15T19:11:49Z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0x010100E18ECE886E2AD34BB2A57BC8BE5F9249</vt:lpwstr>
  </property>
</Properties>
</file>